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</p:sldIdLst>
  <p:sldSz cx="9753600" cy="7315200"/>
  <p:notesSz cx="6858000" cy="9144000"/>
  <p:embeddedFontLst>
    <p:embeddedFont>
      <p:font typeface="Open Sans Light" charset="1" panose="020B0306030504020204"/>
      <p:regular r:id="rId6"/>
    </p:embeddedFont>
    <p:embeddedFont>
      <p:font typeface="Open Sans Light Bold" charset="1" panose="020B0806030504020204"/>
      <p:regular r:id="rId7"/>
    </p:embeddedFont>
    <p:embeddedFont>
      <p:font typeface="Open Sans Light Italics" charset="1" panose="020B0306030504020204"/>
      <p:regular r:id="rId8"/>
    </p:embeddedFont>
    <p:embeddedFont>
      <p:font typeface="Open Sans Light Bold Italics" charset="1" panose="020B080603050402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Zilla Slab" charset="1" panose="00000000000000000000"/>
      <p:regular r:id="rId14"/>
    </p:embeddedFont>
    <p:embeddedFont>
      <p:font typeface="Zilla Slab Bold" charset="1" panose="00000000000000000000"/>
      <p:regular r:id="rId15"/>
    </p:embeddedFont>
    <p:embeddedFont>
      <p:font typeface="Zilla Slab Italics" charset="1" panose="00000000000000000000"/>
      <p:regular r:id="rId16"/>
    </p:embeddedFont>
    <p:embeddedFont>
      <p:font typeface="Zilla Slab Bold Italics" charset="1" panose="00000000000000000000"/>
      <p:regular r:id="rId17"/>
    </p:embeddedFont>
    <p:embeddedFont>
      <p:font typeface="Zilla Slab Light" charset="1" panose="00000000000000000000"/>
      <p:regular r:id="rId18"/>
    </p:embeddedFont>
    <p:embeddedFont>
      <p:font typeface="Zilla Slab Light Italics" charset="1" panose="00000000000000000000"/>
      <p:regular r:id="rId19"/>
    </p:embeddedFont>
    <p:embeddedFont>
      <p:font typeface="Zilla Slab Medium" charset="1" panose="00000000000000000000"/>
      <p:regular r:id="rId20"/>
    </p:embeddedFont>
    <p:embeddedFont>
      <p:font typeface="Zilla Slab Medium Italics" charset="1" panose="00000000000000000000"/>
      <p:regular r:id="rId21"/>
    </p:embeddedFont>
    <p:embeddedFont>
      <p:font typeface="Zilla Slab Semi-Bold" charset="1" panose="00000000000000000000"/>
      <p:regular r:id="rId22"/>
    </p:embeddedFont>
    <p:embeddedFont>
      <p:font typeface="Zilla Slab Semi-Bold Italics" charset="1" panose="00000000000000000000"/>
      <p:regular r:id="rId23"/>
    </p:embeddedFont>
    <p:embeddedFont>
      <p:font typeface="Inter" charset="1" panose="020B0502030000000004"/>
      <p:regular r:id="rId24"/>
    </p:embeddedFont>
    <p:embeddedFont>
      <p:font typeface="Inter Bold" charset="1" panose="020B0802030000000004"/>
      <p:regular r:id="rId25"/>
    </p:embeddedFont>
    <p:embeddedFont>
      <p:font typeface="Inter Italics" charset="1" panose="020B0502030000000004"/>
      <p:regular r:id="rId26"/>
    </p:embeddedFont>
    <p:embeddedFont>
      <p:font typeface="Inter Bold Italics" charset="1" panose="020B0802030000000004"/>
      <p:regular r:id="rId27"/>
    </p:embeddedFont>
    <p:embeddedFont>
      <p:font typeface="Inter Thin" charset="1" panose="020B0A02050000000004"/>
      <p:regular r:id="rId28"/>
    </p:embeddedFont>
    <p:embeddedFont>
      <p:font typeface="Inter Thin Italics" charset="1" panose="020B0A02050000000004"/>
      <p:regular r:id="rId29"/>
    </p:embeddedFont>
    <p:embeddedFont>
      <p:font typeface="Inter Extra-Light" charset="1" panose="02000503000000020004"/>
      <p:regular r:id="rId30"/>
    </p:embeddedFont>
    <p:embeddedFont>
      <p:font typeface="Inter Light" charset="1" panose="02000503000000020004"/>
      <p:regular r:id="rId31"/>
    </p:embeddedFont>
    <p:embeddedFont>
      <p:font typeface="Inter Medium" charset="1" panose="02000503000000020004"/>
      <p:regular r:id="rId32"/>
    </p:embeddedFont>
    <p:embeddedFont>
      <p:font typeface="Inter Semi-Bold" charset="1" panose="02000503000000020004"/>
      <p:regular r:id="rId33"/>
    </p:embeddedFont>
    <p:embeddedFont>
      <p:font typeface="Inter Ultra-Bold" charset="1" panose="02000503000000020004"/>
      <p:regular r:id="rId34"/>
    </p:embeddedFont>
    <p:embeddedFont>
      <p:font typeface="Inter Heavy" charset="1" panose="020005030000000200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53" Target="slides/slide18.xml" Type="http://schemas.openxmlformats.org/officeDocument/2006/relationships/slide"/><Relationship Id="rId54" Target="slides/slide19.xml" Type="http://schemas.openxmlformats.org/officeDocument/2006/relationships/slide"/><Relationship Id="rId55" Target="slides/slide2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43466"/>
            <a:ext cx="9825656" cy="6417296"/>
          </a:xfrm>
          <a:custGeom>
            <a:avLst/>
            <a:gdLst/>
            <a:ahLst/>
            <a:cxnLst/>
            <a:rect r="r" b="b" t="t" l="l"/>
            <a:pathLst>
              <a:path h="6417296" w="9825656">
                <a:moveTo>
                  <a:pt x="0" y="0"/>
                </a:moveTo>
                <a:lnTo>
                  <a:pt x="9825656" y="0"/>
                </a:lnTo>
                <a:lnTo>
                  <a:pt x="9825656" y="6417296"/>
                </a:lnTo>
                <a:lnTo>
                  <a:pt x="0" y="6417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" t="0" r="-266" b="-14655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044" y="0"/>
            <a:ext cx="1075402" cy="943466"/>
          </a:xfrm>
          <a:custGeom>
            <a:avLst/>
            <a:gdLst/>
            <a:ahLst/>
            <a:cxnLst/>
            <a:rect r="r" b="b" t="t" l="l"/>
            <a:pathLst>
              <a:path h="943466" w="1075402">
                <a:moveTo>
                  <a:pt x="0" y="0"/>
                </a:moveTo>
                <a:lnTo>
                  <a:pt x="1075402" y="0"/>
                </a:lnTo>
                <a:lnTo>
                  <a:pt x="1075402" y="943466"/>
                </a:lnTo>
                <a:lnTo>
                  <a:pt x="0" y="943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78033" y="1583679"/>
            <a:ext cx="7688549" cy="6248693"/>
          </a:xfrm>
          <a:custGeom>
            <a:avLst/>
            <a:gdLst/>
            <a:ahLst/>
            <a:cxnLst/>
            <a:rect r="r" b="b" t="t" l="l"/>
            <a:pathLst>
              <a:path h="6248693" w="7688549">
                <a:moveTo>
                  <a:pt x="0" y="0"/>
                </a:moveTo>
                <a:lnTo>
                  <a:pt x="7688549" y="0"/>
                </a:lnTo>
                <a:lnTo>
                  <a:pt x="7688549" y="6248694"/>
                </a:lnTo>
                <a:lnTo>
                  <a:pt x="0" y="6248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0078" y="3286760"/>
            <a:ext cx="8713445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EDEDED"/>
                </a:solidFill>
                <a:latin typeface="Zilla Slab"/>
              </a:rPr>
              <a:t> the </a:t>
            </a:r>
            <a:r>
              <a:rPr lang="en-US" sz="3799">
                <a:solidFill>
                  <a:srgbClr val="EDEDED"/>
                </a:solidFill>
                <a:latin typeface="Zilla Slab Bold"/>
              </a:rPr>
              <a:t>group2</a:t>
            </a:r>
            <a:r>
              <a:rPr lang="en-US" sz="3799">
                <a:solidFill>
                  <a:srgbClr val="EDEDED"/>
                </a:solidFill>
                <a:latin typeface="Zilla Slab Light"/>
              </a:rPr>
              <a:t>B</a:t>
            </a:r>
            <a:r>
              <a:rPr lang="en-US" sz="3799">
                <a:solidFill>
                  <a:srgbClr val="EDEDED"/>
                </a:solidFill>
                <a:latin typeface="Zilla Slab"/>
              </a:rPr>
              <a:t>: Mozilla Foundation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63714" y="1241425"/>
            <a:ext cx="4844074" cy="3229383"/>
          </a:xfrm>
          <a:custGeom>
            <a:avLst/>
            <a:gdLst/>
            <a:ahLst/>
            <a:cxnLst/>
            <a:rect r="r" b="b" t="t" l="l"/>
            <a:pathLst>
              <a:path h="3229383" w="4844074">
                <a:moveTo>
                  <a:pt x="0" y="0"/>
                </a:moveTo>
                <a:lnTo>
                  <a:pt x="4844075" y="0"/>
                </a:lnTo>
                <a:lnTo>
                  <a:pt x="4844075" y="3229383"/>
                </a:lnTo>
                <a:lnTo>
                  <a:pt x="0" y="3229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33172" y="-9525"/>
            <a:ext cx="1452922" cy="466742"/>
          </a:xfrm>
          <a:custGeom>
            <a:avLst/>
            <a:gdLst/>
            <a:ahLst/>
            <a:cxnLst/>
            <a:rect r="r" b="b" t="t" l="l"/>
            <a:pathLst>
              <a:path h="466742" w="1452922">
                <a:moveTo>
                  <a:pt x="0" y="0"/>
                </a:moveTo>
                <a:lnTo>
                  <a:pt x="1452922" y="0"/>
                </a:lnTo>
                <a:lnTo>
                  <a:pt x="1452922" y="466742"/>
                </a:lnTo>
                <a:lnTo>
                  <a:pt x="0" y="4667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5811" y="4432708"/>
            <a:ext cx="9261977" cy="229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2">
                <a:solidFill>
                  <a:srgbClr val="737373"/>
                </a:solidFill>
                <a:latin typeface="Inter"/>
              </a:rPr>
              <a:t>   </a:t>
            </a:r>
            <a:r>
              <a:rPr lang="en-US" sz="2499" spc="2">
                <a:solidFill>
                  <a:srgbClr val="737373"/>
                </a:solidFill>
                <a:latin typeface="Inter Bold"/>
              </a:rPr>
              <a:t>3 . Community Values</a:t>
            </a:r>
          </a:p>
          <a:p>
            <a:pPr>
              <a:lnSpc>
                <a:spcPts val="7647"/>
              </a:lnSpc>
            </a:pPr>
          </a:p>
          <a:p>
            <a:pPr>
              <a:lnSpc>
                <a:spcPts val="7647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08880" y="5058311"/>
            <a:ext cx="8335840" cy="1181483"/>
          </a:xfrm>
          <a:custGeom>
            <a:avLst/>
            <a:gdLst/>
            <a:ahLst/>
            <a:cxnLst/>
            <a:rect r="r" b="b" t="t" l="l"/>
            <a:pathLst>
              <a:path h="1181483" w="8335840">
                <a:moveTo>
                  <a:pt x="0" y="0"/>
                </a:moveTo>
                <a:lnTo>
                  <a:pt x="8335840" y="0"/>
                </a:lnTo>
                <a:lnTo>
                  <a:pt x="8335840" y="1181483"/>
                </a:lnTo>
                <a:lnTo>
                  <a:pt x="0" y="11814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7921" r="0" b="-1794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811" y="1203325"/>
            <a:ext cx="4239062" cy="252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2">
                <a:solidFill>
                  <a:srgbClr val="737373"/>
                </a:solidFill>
                <a:latin typeface="Inter Bold"/>
              </a:rPr>
              <a:t>    2. Symbols</a:t>
            </a:r>
          </a:p>
          <a:p>
            <a:pPr>
              <a:lnSpc>
                <a:spcPts val="3499"/>
              </a:lnSpc>
            </a:pP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2">
                <a:solidFill>
                  <a:srgbClr val="737373"/>
                </a:solidFill>
                <a:latin typeface="Inter"/>
              </a:rPr>
              <a:t>Crop Circle </a:t>
            </a:r>
          </a:p>
          <a:p>
            <a:pPr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2">
                <a:solidFill>
                  <a:srgbClr val="737373"/>
                </a:solidFill>
                <a:latin typeface="Inter"/>
              </a:rPr>
              <a:t>Weather Balloon: Celebrating the 100M downloads of Firefox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3271" y="417682"/>
            <a:ext cx="6893045" cy="60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3"/>
              </a:lnSpc>
            </a:pPr>
            <a:r>
              <a:rPr lang="en-US" sz="4599">
                <a:solidFill>
                  <a:srgbClr val="000000"/>
                </a:solidFill>
                <a:latin typeface="Zilla Slab"/>
              </a:rPr>
              <a:t>Culture Building Activities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63806" y="6411244"/>
            <a:ext cx="5625987" cy="32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2"/>
              </a:lnSpc>
            </a:pPr>
            <a:r>
              <a:rPr lang="en-US" sz="1858">
                <a:solidFill>
                  <a:srgbClr val="737373"/>
                </a:solidFill>
                <a:latin typeface="Inter Italics"/>
              </a:rPr>
              <a:t>The Community Values driving culture at Mozilla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3172" y="-9525"/>
            <a:ext cx="1452922" cy="466742"/>
          </a:xfrm>
          <a:custGeom>
            <a:avLst/>
            <a:gdLst/>
            <a:ahLst/>
            <a:cxnLst/>
            <a:rect r="r" b="b" t="t" l="l"/>
            <a:pathLst>
              <a:path h="466742" w="1452922">
                <a:moveTo>
                  <a:pt x="0" y="0"/>
                </a:moveTo>
                <a:lnTo>
                  <a:pt x="1452922" y="0"/>
                </a:lnTo>
                <a:lnTo>
                  <a:pt x="1452922" y="466742"/>
                </a:lnTo>
                <a:lnTo>
                  <a:pt x="0" y="46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3271" y="1402797"/>
            <a:ext cx="8822823" cy="5964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08"/>
              </a:lnSpc>
            </a:pPr>
            <a:r>
              <a:rPr lang="en-US" sz="1791">
                <a:solidFill>
                  <a:srgbClr val="F64235"/>
                </a:solidFill>
                <a:latin typeface="Inter"/>
              </a:rPr>
              <a:t> </a:t>
            </a:r>
            <a:r>
              <a:rPr lang="en-US" sz="1791">
                <a:solidFill>
                  <a:srgbClr val="F64235"/>
                </a:solidFill>
                <a:latin typeface="Inter Bold"/>
              </a:rPr>
              <a:t>Embracing Open Source Philosophy:</a:t>
            </a:r>
          </a:p>
          <a:p>
            <a:pPr algn="just" marL="386855" indent="-193428" lvl="1">
              <a:lnSpc>
                <a:spcPts val="2508"/>
              </a:lnSpc>
              <a:buFont typeface="Arial"/>
              <a:buChar char="•"/>
            </a:pPr>
            <a:r>
              <a:rPr lang="en-US" sz="1791">
                <a:solidFill>
                  <a:srgbClr val="737373"/>
                </a:solidFill>
                <a:latin typeface="Inter"/>
              </a:rPr>
              <a:t>Commitment to </a:t>
            </a:r>
            <a:r>
              <a:rPr lang="en-US" sz="1791">
                <a:solidFill>
                  <a:srgbClr val="737373"/>
                </a:solidFill>
                <a:latin typeface="Inter Bold"/>
              </a:rPr>
              <a:t>open source software principles</a:t>
            </a:r>
          </a:p>
          <a:p>
            <a:pPr algn="just" marL="386855" indent="-193428" lvl="1">
              <a:lnSpc>
                <a:spcPts val="2508"/>
              </a:lnSpc>
              <a:buFont typeface="Arial"/>
              <a:buChar char="•"/>
            </a:pPr>
            <a:r>
              <a:rPr lang="en-US" sz="1791">
                <a:solidFill>
                  <a:srgbClr val="737373"/>
                </a:solidFill>
                <a:latin typeface="Inter"/>
              </a:rPr>
              <a:t>Open access to source code:</a:t>
            </a:r>
            <a:r>
              <a:rPr lang="en-US" sz="1791">
                <a:solidFill>
                  <a:srgbClr val="737373"/>
                </a:solidFill>
                <a:latin typeface="Inter Semi-Bold"/>
              </a:rPr>
              <a:t> Collaboration, transparency, and Community Engagement</a:t>
            </a:r>
          </a:p>
          <a:p>
            <a:pPr algn="just">
              <a:lnSpc>
                <a:spcPts val="2508"/>
              </a:lnSpc>
            </a:pPr>
          </a:p>
          <a:p>
            <a:pPr algn="just">
              <a:lnSpc>
                <a:spcPts val="2508"/>
              </a:lnSpc>
            </a:pPr>
            <a:r>
              <a:rPr lang="en-US" sz="1791">
                <a:solidFill>
                  <a:srgbClr val="737373"/>
                </a:solidFill>
                <a:latin typeface="Inter"/>
              </a:rPr>
              <a:t> </a:t>
            </a:r>
            <a:r>
              <a:rPr lang="en-US" sz="1791">
                <a:solidFill>
                  <a:srgbClr val="F64235"/>
                </a:solidFill>
                <a:latin typeface="Inter Bold"/>
              </a:rPr>
              <a:t>Prioritizing Privacy and Security:</a:t>
            </a:r>
          </a:p>
          <a:p>
            <a:pPr algn="just" marL="386855" indent="-193428" lvl="1">
              <a:lnSpc>
                <a:spcPts val="2508"/>
              </a:lnSpc>
              <a:buFont typeface="Arial"/>
              <a:buChar char="•"/>
            </a:pPr>
            <a:r>
              <a:rPr lang="en-US" sz="1791">
                <a:solidFill>
                  <a:srgbClr val="737373"/>
                </a:solidFill>
                <a:latin typeface="Inter"/>
              </a:rPr>
              <a:t>Strong focus on </a:t>
            </a:r>
            <a:r>
              <a:rPr lang="en-US" sz="1791">
                <a:solidFill>
                  <a:srgbClr val="737373"/>
                </a:solidFill>
                <a:latin typeface="Inter Bold"/>
              </a:rPr>
              <a:t>user</a:t>
            </a:r>
            <a:r>
              <a:rPr lang="en-US" sz="1791">
                <a:solidFill>
                  <a:srgbClr val="737373"/>
                </a:solidFill>
                <a:latin typeface="Inter"/>
              </a:rPr>
              <a:t> </a:t>
            </a:r>
            <a:r>
              <a:rPr lang="en-US" sz="1791">
                <a:solidFill>
                  <a:srgbClr val="737373"/>
                </a:solidFill>
                <a:latin typeface="Inter Bold"/>
              </a:rPr>
              <a:t>privacy and security</a:t>
            </a:r>
          </a:p>
          <a:p>
            <a:pPr algn="just" marL="386855" indent="-193428" lvl="1">
              <a:lnSpc>
                <a:spcPts val="2508"/>
              </a:lnSpc>
              <a:buFont typeface="Arial"/>
              <a:buChar char="•"/>
            </a:pPr>
            <a:r>
              <a:rPr lang="en-US" sz="1791">
                <a:solidFill>
                  <a:srgbClr val="737373"/>
                </a:solidFill>
                <a:latin typeface="Inter"/>
              </a:rPr>
              <a:t>Innovative features to </a:t>
            </a:r>
            <a:r>
              <a:rPr lang="en-US" sz="1791">
                <a:solidFill>
                  <a:srgbClr val="737373"/>
                </a:solidFill>
                <a:latin typeface="Inter Bold"/>
              </a:rPr>
              <a:t>enhance control</a:t>
            </a:r>
            <a:r>
              <a:rPr lang="en-US" sz="1791">
                <a:solidFill>
                  <a:srgbClr val="737373"/>
                </a:solidFill>
                <a:latin typeface="Inter"/>
              </a:rPr>
              <a:t> and </a:t>
            </a:r>
            <a:r>
              <a:rPr lang="en-US" sz="1791">
                <a:solidFill>
                  <a:srgbClr val="737373"/>
                </a:solidFill>
                <a:latin typeface="Inter Bold"/>
              </a:rPr>
              <a:t>block unwanted tracking</a:t>
            </a:r>
          </a:p>
          <a:p>
            <a:pPr algn="just">
              <a:lnSpc>
                <a:spcPts val="2508"/>
              </a:lnSpc>
            </a:pPr>
          </a:p>
          <a:p>
            <a:pPr algn="just">
              <a:lnSpc>
                <a:spcPts val="2508"/>
              </a:lnSpc>
            </a:pPr>
            <a:r>
              <a:rPr lang="en-US" sz="1791">
                <a:solidFill>
                  <a:srgbClr val="737373"/>
                </a:solidFill>
                <a:latin typeface="Inter"/>
              </a:rPr>
              <a:t>  </a:t>
            </a:r>
            <a:r>
              <a:rPr lang="en-US" sz="1791">
                <a:solidFill>
                  <a:srgbClr val="F64235"/>
                </a:solidFill>
                <a:latin typeface="Inter Bold"/>
              </a:rPr>
              <a:t>Thriving Community Engagement:</a:t>
            </a:r>
          </a:p>
          <a:p>
            <a:pPr algn="just" marL="386855" indent="-193428" lvl="1">
              <a:lnSpc>
                <a:spcPts val="2508"/>
              </a:lnSpc>
              <a:buFont typeface="Arial"/>
              <a:buChar char="•"/>
            </a:pPr>
            <a:r>
              <a:rPr lang="en-US" sz="1791">
                <a:solidFill>
                  <a:srgbClr val="737373"/>
                </a:solidFill>
                <a:latin typeface="Inter"/>
              </a:rPr>
              <a:t>Active involvement of </a:t>
            </a:r>
            <a:r>
              <a:rPr lang="en-US" sz="1791">
                <a:solidFill>
                  <a:srgbClr val="737373"/>
                </a:solidFill>
                <a:latin typeface="Inter Bold"/>
              </a:rPr>
              <a:t>volunteers</a:t>
            </a:r>
            <a:r>
              <a:rPr lang="en-US" sz="1791">
                <a:solidFill>
                  <a:srgbClr val="737373"/>
                </a:solidFill>
                <a:latin typeface="Inter"/>
              </a:rPr>
              <a:t>, </a:t>
            </a:r>
            <a:r>
              <a:rPr lang="en-US" sz="1791">
                <a:solidFill>
                  <a:srgbClr val="737373"/>
                </a:solidFill>
                <a:latin typeface="Inter Bold"/>
              </a:rPr>
              <a:t>developers</a:t>
            </a:r>
            <a:r>
              <a:rPr lang="en-US" sz="1791">
                <a:solidFill>
                  <a:srgbClr val="737373"/>
                </a:solidFill>
                <a:latin typeface="Inter"/>
              </a:rPr>
              <a:t>, and </a:t>
            </a:r>
            <a:r>
              <a:rPr lang="en-US" sz="1791">
                <a:solidFill>
                  <a:srgbClr val="737373"/>
                </a:solidFill>
                <a:latin typeface="Inter Bold"/>
              </a:rPr>
              <a:t>contributors</a:t>
            </a:r>
          </a:p>
          <a:p>
            <a:pPr algn="just" marL="386855" indent="-193428" lvl="1">
              <a:lnSpc>
                <a:spcPts val="2508"/>
              </a:lnSpc>
              <a:buFont typeface="Arial"/>
              <a:buChar char="•"/>
            </a:pPr>
            <a:r>
              <a:rPr lang="en-US" sz="1791">
                <a:solidFill>
                  <a:srgbClr val="737373"/>
                </a:solidFill>
                <a:latin typeface="Inter Bold"/>
              </a:rPr>
              <a:t>Community-driven development</a:t>
            </a:r>
            <a:r>
              <a:rPr lang="en-US" sz="1791">
                <a:solidFill>
                  <a:srgbClr val="737373"/>
                </a:solidFill>
                <a:latin typeface="Inter"/>
              </a:rPr>
              <a:t>, fostering innovation</a:t>
            </a:r>
          </a:p>
          <a:p>
            <a:pPr algn="just">
              <a:lnSpc>
                <a:spcPts val="2508"/>
              </a:lnSpc>
            </a:pPr>
          </a:p>
          <a:p>
            <a:pPr algn="just">
              <a:lnSpc>
                <a:spcPts val="2508"/>
              </a:lnSpc>
            </a:pPr>
            <a:r>
              <a:rPr lang="en-US" sz="1791">
                <a:solidFill>
                  <a:srgbClr val="F64235"/>
                </a:solidFill>
                <a:latin typeface="Inter"/>
              </a:rPr>
              <a:t> </a:t>
            </a:r>
            <a:r>
              <a:rPr lang="en-US" sz="1791">
                <a:solidFill>
                  <a:srgbClr val="F64235"/>
                </a:solidFill>
                <a:latin typeface="Inter Bold"/>
              </a:rPr>
              <a:t>Nonprofit Mission:</a:t>
            </a:r>
          </a:p>
          <a:p>
            <a:pPr algn="just" marL="386855" indent="-193428" lvl="1">
              <a:lnSpc>
                <a:spcPts val="2508"/>
              </a:lnSpc>
              <a:buFont typeface="Arial"/>
              <a:buChar char="•"/>
            </a:pPr>
            <a:r>
              <a:rPr lang="en-US" sz="1791">
                <a:solidFill>
                  <a:srgbClr val="737373"/>
                </a:solidFill>
                <a:latin typeface="Inter"/>
              </a:rPr>
              <a:t>Operating as a </a:t>
            </a:r>
            <a:r>
              <a:rPr lang="en-US" sz="1791">
                <a:solidFill>
                  <a:srgbClr val="737373"/>
                </a:solidFill>
                <a:latin typeface="Inter Bold"/>
              </a:rPr>
              <a:t>nonprofit organization</a:t>
            </a:r>
          </a:p>
          <a:p>
            <a:pPr algn="just" marL="386855" indent="-193428" lvl="1">
              <a:lnSpc>
                <a:spcPts val="2508"/>
              </a:lnSpc>
              <a:buFont typeface="Arial"/>
              <a:buChar char="•"/>
            </a:pPr>
            <a:r>
              <a:rPr lang="en-US" sz="1791">
                <a:solidFill>
                  <a:srgbClr val="737373"/>
                </a:solidFill>
                <a:latin typeface="Inter"/>
              </a:rPr>
              <a:t>Commitment to advancing an open and accessible internet over profit</a:t>
            </a:r>
          </a:p>
          <a:p>
            <a:pPr algn="just">
              <a:lnSpc>
                <a:spcPts val="2508"/>
              </a:lnSpc>
            </a:pPr>
          </a:p>
          <a:p>
            <a:pPr algn="just">
              <a:lnSpc>
                <a:spcPts val="2508"/>
              </a:lnSpc>
            </a:pPr>
          </a:p>
          <a:p>
            <a:pPr algn="just">
              <a:lnSpc>
                <a:spcPts val="250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63271" y="417682"/>
            <a:ext cx="8822823" cy="60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3"/>
              </a:lnSpc>
            </a:pPr>
            <a:r>
              <a:rPr lang="en-US" sz="4599">
                <a:solidFill>
                  <a:srgbClr val="000000"/>
                </a:solidFill>
                <a:latin typeface="Zilla Slab"/>
              </a:rPr>
              <a:t>Key Differentiation Factors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3172" y="-9525"/>
            <a:ext cx="1452922" cy="466742"/>
          </a:xfrm>
          <a:custGeom>
            <a:avLst/>
            <a:gdLst/>
            <a:ahLst/>
            <a:cxnLst/>
            <a:rect r="r" b="b" t="t" l="l"/>
            <a:pathLst>
              <a:path h="466742" w="1452922">
                <a:moveTo>
                  <a:pt x="0" y="0"/>
                </a:moveTo>
                <a:lnTo>
                  <a:pt x="1452922" y="0"/>
                </a:lnTo>
                <a:lnTo>
                  <a:pt x="1452922" y="466742"/>
                </a:lnTo>
                <a:lnTo>
                  <a:pt x="0" y="46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9257" y="419117"/>
            <a:ext cx="8822823" cy="5965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06"/>
              </a:lnSpc>
            </a:pPr>
          </a:p>
          <a:p>
            <a:pPr algn="just">
              <a:lnSpc>
                <a:spcPts val="2506"/>
              </a:lnSpc>
            </a:pPr>
            <a:r>
              <a:rPr lang="en-US" sz="1790">
                <a:solidFill>
                  <a:srgbClr val="F64235"/>
                </a:solidFill>
                <a:latin typeface="Inter Bold"/>
              </a:rPr>
              <a:t>Educational Initiatives and Advocacy:</a:t>
            </a:r>
          </a:p>
          <a:p>
            <a:pPr algn="just" marL="386462" indent="-193231" lvl="1">
              <a:lnSpc>
                <a:spcPts val="2506"/>
              </a:lnSpc>
              <a:buFont typeface="Arial"/>
              <a:buChar char="•"/>
            </a:pPr>
            <a:r>
              <a:rPr lang="en-US" sz="1790">
                <a:solidFill>
                  <a:srgbClr val="737373"/>
                </a:solidFill>
                <a:latin typeface="Inter"/>
              </a:rPr>
              <a:t>Empowering </a:t>
            </a:r>
            <a:r>
              <a:rPr lang="en-US" sz="1790">
                <a:solidFill>
                  <a:srgbClr val="737373"/>
                </a:solidFill>
                <a:latin typeface="Inter Bold"/>
              </a:rPr>
              <a:t>internet literacy</a:t>
            </a:r>
            <a:r>
              <a:rPr lang="en-US" sz="1790">
                <a:solidFill>
                  <a:srgbClr val="737373"/>
                </a:solidFill>
                <a:latin typeface="Inter"/>
              </a:rPr>
              <a:t>, </a:t>
            </a:r>
            <a:r>
              <a:rPr lang="en-US" sz="1790">
                <a:solidFill>
                  <a:srgbClr val="737373"/>
                </a:solidFill>
                <a:latin typeface="Inter Bold"/>
              </a:rPr>
              <a:t>digital skills</a:t>
            </a:r>
            <a:r>
              <a:rPr lang="en-US" sz="1790">
                <a:solidFill>
                  <a:srgbClr val="737373"/>
                </a:solidFill>
                <a:latin typeface="Inter"/>
              </a:rPr>
              <a:t> and </a:t>
            </a:r>
            <a:r>
              <a:rPr lang="en-US" sz="1790">
                <a:solidFill>
                  <a:srgbClr val="737373"/>
                </a:solidFill>
                <a:latin typeface="Inter Bold"/>
              </a:rPr>
              <a:t>online safety</a:t>
            </a:r>
          </a:p>
          <a:p>
            <a:pPr algn="just" marL="386462" indent="-193231" lvl="1">
              <a:lnSpc>
                <a:spcPts val="2506"/>
              </a:lnSpc>
              <a:buFont typeface="Arial"/>
              <a:buChar char="•"/>
            </a:pPr>
            <a:r>
              <a:rPr lang="en-US" sz="1790">
                <a:solidFill>
                  <a:srgbClr val="737373"/>
                </a:solidFill>
                <a:latin typeface="Inter"/>
              </a:rPr>
              <a:t>Advocacy for policies </a:t>
            </a:r>
            <a:r>
              <a:rPr lang="en-US" sz="1790">
                <a:solidFill>
                  <a:srgbClr val="737373"/>
                </a:solidFill>
                <a:latin typeface="Inter Bold"/>
              </a:rPr>
              <a:t>nurturing an open internet ecosystem</a:t>
            </a:r>
          </a:p>
          <a:p>
            <a:pPr algn="just">
              <a:lnSpc>
                <a:spcPts val="2506"/>
              </a:lnSpc>
            </a:pPr>
          </a:p>
          <a:p>
            <a:pPr algn="just">
              <a:lnSpc>
                <a:spcPts val="2506"/>
              </a:lnSpc>
            </a:pPr>
            <a:r>
              <a:rPr lang="en-US" sz="1790">
                <a:solidFill>
                  <a:srgbClr val="F64235"/>
                </a:solidFill>
                <a:latin typeface="Inter Bold"/>
              </a:rPr>
              <a:t>Seamless Cross-Platform Support:</a:t>
            </a:r>
          </a:p>
          <a:p>
            <a:pPr algn="just" marL="386462" indent="-193231" lvl="1">
              <a:lnSpc>
                <a:spcPts val="2506"/>
              </a:lnSpc>
              <a:buFont typeface="Arial"/>
              <a:buChar char="•"/>
            </a:pPr>
            <a:r>
              <a:rPr lang="en-US" sz="1790">
                <a:solidFill>
                  <a:srgbClr val="737373"/>
                </a:solidFill>
                <a:latin typeface="Inter"/>
              </a:rPr>
              <a:t>Projects designed for </a:t>
            </a:r>
            <a:r>
              <a:rPr lang="en-US" sz="1790">
                <a:solidFill>
                  <a:srgbClr val="737373"/>
                </a:solidFill>
                <a:latin typeface="Inter Bold"/>
              </a:rPr>
              <a:t>various operating systems</a:t>
            </a:r>
          </a:p>
          <a:p>
            <a:pPr algn="just" marL="386462" indent="-193231" lvl="1">
              <a:lnSpc>
                <a:spcPts val="2506"/>
              </a:lnSpc>
              <a:buFont typeface="Arial"/>
              <a:buChar char="•"/>
            </a:pPr>
            <a:r>
              <a:rPr lang="en-US" sz="1790">
                <a:solidFill>
                  <a:srgbClr val="737373"/>
                </a:solidFill>
                <a:latin typeface="Inter"/>
              </a:rPr>
              <a:t>Firefox browser's compatibility with Windows, macOS, Linux, and mobile platforms</a:t>
            </a:r>
          </a:p>
          <a:p>
            <a:pPr algn="just">
              <a:lnSpc>
                <a:spcPts val="2506"/>
              </a:lnSpc>
            </a:pPr>
          </a:p>
          <a:p>
            <a:pPr algn="just">
              <a:lnSpc>
                <a:spcPts val="2506"/>
              </a:lnSpc>
            </a:pPr>
            <a:r>
              <a:rPr lang="en-US" sz="1790">
                <a:solidFill>
                  <a:srgbClr val="F64235"/>
                </a:solidFill>
                <a:latin typeface="Inter Bold"/>
              </a:rPr>
              <a:t>Cultivating Innovation and Experimentation:</a:t>
            </a:r>
          </a:p>
          <a:p>
            <a:pPr algn="just" marL="386462" indent="-193231" lvl="1">
              <a:lnSpc>
                <a:spcPts val="2506"/>
              </a:lnSpc>
              <a:buFont typeface="Arial"/>
              <a:buChar char="•"/>
            </a:pPr>
            <a:r>
              <a:rPr lang="en-US" sz="1790">
                <a:solidFill>
                  <a:srgbClr val="737373"/>
                </a:solidFill>
                <a:latin typeface="Inter"/>
              </a:rPr>
              <a:t>Willingness to </a:t>
            </a:r>
            <a:r>
              <a:rPr lang="en-US" sz="1790">
                <a:solidFill>
                  <a:srgbClr val="737373"/>
                </a:solidFill>
                <a:latin typeface="Inter Bold"/>
              </a:rPr>
              <a:t>explore new ideas</a:t>
            </a:r>
            <a:r>
              <a:rPr lang="en-US" sz="1790">
                <a:solidFill>
                  <a:srgbClr val="737373"/>
                </a:solidFill>
                <a:latin typeface="Inter"/>
              </a:rPr>
              <a:t> and </a:t>
            </a:r>
            <a:r>
              <a:rPr lang="en-US" sz="1790">
                <a:solidFill>
                  <a:srgbClr val="737373"/>
                </a:solidFill>
                <a:latin typeface="Inter Bold"/>
              </a:rPr>
              <a:t>technologies</a:t>
            </a:r>
          </a:p>
          <a:p>
            <a:pPr algn="just" marL="386462" indent="-193231" lvl="1">
              <a:lnSpc>
                <a:spcPts val="2506"/>
              </a:lnSpc>
              <a:buFont typeface="Arial"/>
              <a:buChar char="•"/>
            </a:pPr>
            <a:r>
              <a:rPr lang="en-US" sz="1790">
                <a:solidFill>
                  <a:srgbClr val="737373"/>
                </a:solidFill>
                <a:latin typeface="Inter"/>
              </a:rPr>
              <a:t>Showcased through Mozilla Developer Network (MDN) and Firefox Test Pilot</a:t>
            </a:r>
          </a:p>
          <a:p>
            <a:pPr algn="just">
              <a:lnSpc>
                <a:spcPts val="2506"/>
              </a:lnSpc>
            </a:pPr>
          </a:p>
          <a:p>
            <a:pPr algn="just">
              <a:lnSpc>
                <a:spcPts val="2506"/>
              </a:lnSpc>
            </a:pPr>
            <a:r>
              <a:rPr lang="en-US" sz="1790">
                <a:solidFill>
                  <a:srgbClr val="F64235"/>
                </a:solidFill>
                <a:latin typeface="Inter Bold"/>
              </a:rPr>
              <a:t>Collaborative Corporate Partnerships:</a:t>
            </a:r>
          </a:p>
          <a:p>
            <a:pPr algn="just" marL="386462" indent="-193231" lvl="1">
              <a:lnSpc>
                <a:spcPts val="2506"/>
              </a:lnSpc>
              <a:buFont typeface="Arial"/>
              <a:buChar char="•"/>
            </a:pPr>
            <a:r>
              <a:rPr lang="en-US" sz="1790">
                <a:solidFill>
                  <a:srgbClr val="737373"/>
                </a:solidFill>
                <a:latin typeface="Inter Bold"/>
              </a:rPr>
              <a:t>Collaborations</a:t>
            </a:r>
            <a:r>
              <a:rPr lang="en-US" sz="1790">
                <a:solidFill>
                  <a:srgbClr val="737373"/>
                </a:solidFill>
                <a:latin typeface="Inter"/>
              </a:rPr>
              <a:t> with companies supporting Mozilla's mission</a:t>
            </a:r>
          </a:p>
          <a:p>
            <a:pPr algn="just" marL="386462" indent="-193231" lvl="1">
              <a:lnSpc>
                <a:spcPts val="2506"/>
              </a:lnSpc>
              <a:buFont typeface="Arial"/>
              <a:buChar char="•"/>
            </a:pPr>
            <a:r>
              <a:rPr lang="en-US" sz="1790">
                <a:solidFill>
                  <a:srgbClr val="737373"/>
                </a:solidFill>
                <a:latin typeface="Inter"/>
              </a:rPr>
              <a:t>Generating </a:t>
            </a:r>
            <a:r>
              <a:rPr lang="en-US" sz="1790">
                <a:solidFill>
                  <a:srgbClr val="737373"/>
                </a:solidFill>
                <a:latin typeface="Inter Bold"/>
              </a:rPr>
              <a:t>revenue via strategic partnerships</a:t>
            </a:r>
            <a:r>
              <a:rPr lang="en-US" sz="1790">
                <a:solidFill>
                  <a:srgbClr val="737373"/>
                </a:solidFill>
                <a:latin typeface="Inter"/>
              </a:rPr>
              <a:t>, e.g., Firefox's search engine alliances</a:t>
            </a:r>
          </a:p>
          <a:p>
            <a:pPr algn="just">
              <a:lnSpc>
                <a:spcPts val="248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3172" y="-9525"/>
            <a:ext cx="1452922" cy="466742"/>
          </a:xfrm>
          <a:custGeom>
            <a:avLst/>
            <a:gdLst/>
            <a:ahLst/>
            <a:cxnLst/>
            <a:rect r="r" b="b" t="t" l="l"/>
            <a:pathLst>
              <a:path h="466742" w="1452922">
                <a:moveTo>
                  <a:pt x="0" y="0"/>
                </a:moveTo>
                <a:lnTo>
                  <a:pt x="1452922" y="0"/>
                </a:lnTo>
                <a:lnTo>
                  <a:pt x="1452922" y="466742"/>
                </a:lnTo>
                <a:lnTo>
                  <a:pt x="0" y="46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3271" y="417682"/>
            <a:ext cx="6454804" cy="60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3"/>
              </a:lnSpc>
            </a:pPr>
            <a:r>
              <a:rPr lang="en-US" sz="4599">
                <a:solidFill>
                  <a:srgbClr val="000000"/>
                </a:solidFill>
                <a:latin typeface="Zilla Slab"/>
              </a:rPr>
              <a:t>Competitive Strategies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5388" y="1187730"/>
            <a:ext cx="8822823" cy="1656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08444" indent="-204222" lvl="1">
              <a:lnSpc>
                <a:spcPts val="2648"/>
              </a:lnSpc>
              <a:buFont typeface="Arial"/>
              <a:buChar char="•"/>
            </a:pPr>
            <a:r>
              <a:rPr lang="en-US" sz="1891">
                <a:solidFill>
                  <a:srgbClr val="737373"/>
                </a:solidFill>
                <a:latin typeface="Inter"/>
              </a:rPr>
              <a:t>Adopting a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Differentiation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 strategy, but being a non-profit attacts a</a:t>
            </a:r>
            <a:r>
              <a:rPr lang="en-US" sz="1891">
                <a:solidFill>
                  <a:srgbClr val="737373"/>
                </a:solidFill>
                <a:latin typeface="Inter Italics"/>
              </a:rPr>
              <a:t> differentiated volunteer base, 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alongside </a:t>
            </a:r>
            <a:r>
              <a:rPr lang="en-US" sz="1891">
                <a:solidFill>
                  <a:srgbClr val="737373"/>
                </a:solidFill>
                <a:latin typeface="Inter Italics"/>
              </a:rPr>
              <a:t>braver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 products </a:t>
            </a:r>
          </a:p>
          <a:p>
            <a:pPr algn="just" marL="408444" indent="-204222" lvl="1">
              <a:lnSpc>
                <a:spcPts val="2648"/>
              </a:lnSpc>
              <a:buFont typeface="Arial"/>
              <a:buChar char="•"/>
            </a:pPr>
            <a:r>
              <a:rPr lang="en-US" sz="1891">
                <a:solidFill>
                  <a:srgbClr val="737373"/>
                </a:solidFill>
                <a:latin typeface="Inter"/>
              </a:rPr>
              <a:t>At a glance, Mozilla looks like a  classic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Prospector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, continually focusing on exploration and innovation</a:t>
            </a:r>
          </a:p>
          <a:p>
            <a:pPr algn="just" marL="408444" indent="-204222" lvl="1">
              <a:lnSpc>
                <a:spcPts val="2648"/>
              </a:lnSpc>
              <a:buFont typeface="Arial"/>
              <a:buChar char="•"/>
            </a:pPr>
            <a:r>
              <a:rPr lang="en-US" sz="1891">
                <a:solidFill>
                  <a:srgbClr val="737373"/>
                </a:solidFill>
                <a:latin typeface="Inter Bold"/>
              </a:rPr>
              <a:t>But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 E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valuate it on the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Exploration 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and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Exploitation 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tactics instead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7071" y="3006578"/>
            <a:ext cx="4513529" cy="332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8"/>
              </a:lnSpc>
            </a:pPr>
            <a:r>
              <a:rPr lang="en-US" sz="1891">
                <a:solidFill>
                  <a:srgbClr val="F64235"/>
                </a:solidFill>
                <a:latin typeface="Inter Bold"/>
              </a:rPr>
              <a:t>Exploration</a:t>
            </a:r>
          </a:p>
          <a:p>
            <a:pPr algn="just" marL="408444" indent="-204222" lvl="1">
              <a:lnSpc>
                <a:spcPts val="2648"/>
              </a:lnSpc>
              <a:buFont typeface="Arial"/>
              <a:buChar char="•"/>
            </a:pPr>
            <a:r>
              <a:rPr lang="en-US" sz="1891">
                <a:solidFill>
                  <a:srgbClr val="737373"/>
                </a:solidFill>
                <a:latin typeface="Inter Bold"/>
              </a:rPr>
              <a:t>Investing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 into newer technologies, instead of just focusing in-house</a:t>
            </a:r>
          </a:p>
          <a:p>
            <a:pPr algn="just" marL="408444" indent="-204222" lvl="1">
              <a:lnSpc>
                <a:spcPts val="2648"/>
              </a:lnSpc>
              <a:buFont typeface="Arial"/>
              <a:buChar char="•"/>
            </a:pPr>
            <a:r>
              <a:rPr lang="en-US" sz="1891">
                <a:solidFill>
                  <a:srgbClr val="737373"/>
                </a:solidFill>
                <a:latin typeface="Inter"/>
              </a:rPr>
              <a:t>Focus on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user privacy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, more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powerful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 and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immersive web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, and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accessibility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 features for PwD and Learning Disabiliies</a:t>
            </a:r>
          </a:p>
          <a:p>
            <a:pPr algn="just" marL="408444" indent="-204222" lvl="1">
              <a:lnSpc>
                <a:spcPts val="2648"/>
              </a:lnSpc>
              <a:buFont typeface="Arial"/>
              <a:buChar char="•"/>
            </a:pPr>
            <a:r>
              <a:rPr lang="en-US" sz="1891">
                <a:solidFill>
                  <a:srgbClr val="737373"/>
                </a:solidFill>
                <a:latin typeface="Inter"/>
              </a:rPr>
              <a:t>Pivoting to mobile app, and now AI, quickly responding to market demand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49325" y="2991277"/>
            <a:ext cx="4513529" cy="332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8"/>
              </a:lnSpc>
            </a:pPr>
            <a:r>
              <a:rPr lang="en-US" sz="1891">
                <a:solidFill>
                  <a:srgbClr val="F64235"/>
                </a:solidFill>
                <a:latin typeface="Inter Bold"/>
              </a:rPr>
              <a:t>Exploitation</a:t>
            </a:r>
          </a:p>
          <a:p>
            <a:pPr algn="just" marL="408444" indent="-204222" lvl="1">
              <a:lnSpc>
                <a:spcPts val="2648"/>
              </a:lnSpc>
              <a:buFont typeface="Arial"/>
              <a:buChar char="•"/>
            </a:pPr>
            <a:r>
              <a:rPr lang="en-US" sz="1891">
                <a:solidFill>
                  <a:srgbClr val="737373"/>
                </a:solidFill>
                <a:latin typeface="Inter"/>
              </a:rPr>
              <a:t>Leveraging the voice of the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Mozilla Community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 to push for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activism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 dev</a:t>
            </a:r>
          </a:p>
          <a:p>
            <a:pPr algn="just" marL="408444" indent="-204222" lvl="1">
              <a:lnSpc>
                <a:spcPts val="2648"/>
              </a:lnSpc>
              <a:buFont typeface="Arial"/>
              <a:buChar char="•"/>
            </a:pPr>
            <a:r>
              <a:rPr lang="en-US" sz="1891">
                <a:solidFill>
                  <a:srgbClr val="737373"/>
                </a:solidFill>
                <a:latin typeface="Inter"/>
              </a:rPr>
              <a:t>Moz Reps managing functional local structures</a:t>
            </a:r>
          </a:p>
          <a:p>
            <a:pPr algn="just" marL="408444" indent="-204222" lvl="1">
              <a:lnSpc>
                <a:spcPts val="2648"/>
              </a:lnSpc>
              <a:buFont typeface="Arial"/>
              <a:buChar char="•"/>
            </a:pPr>
            <a:r>
              <a:rPr lang="en-US" sz="1891">
                <a:solidFill>
                  <a:srgbClr val="737373"/>
                </a:solidFill>
                <a:latin typeface="Inter"/>
              </a:rPr>
              <a:t>Module Owners structure leading to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decentralization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 of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product teams</a:t>
            </a:r>
          </a:p>
          <a:p>
            <a:pPr algn="just" marL="408444" indent="-204222" lvl="1">
              <a:lnSpc>
                <a:spcPts val="2648"/>
              </a:lnSpc>
              <a:buFont typeface="Arial"/>
              <a:buChar char="•"/>
            </a:pPr>
            <a:r>
              <a:rPr lang="en-US" sz="1891">
                <a:solidFill>
                  <a:srgbClr val="737373"/>
                </a:solidFill>
                <a:latin typeface="Inter"/>
              </a:rPr>
              <a:t>Market share advantage leading to funding from big corps like Google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  </a:t>
            </a:r>
          </a:p>
        </p:txBody>
      </p:sp>
      <p:sp>
        <p:nvSpPr>
          <p:cNvPr name="AutoShape 7" id="7"/>
          <p:cNvSpPr/>
          <p:nvPr/>
        </p:nvSpPr>
        <p:spPr>
          <a:xfrm>
            <a:off x="4930275" y="3124618"/>
            <a:ext cx="0" cy="33162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3172" y="-9525"/>
            <a:ext cx="1452922" cy="466742"/>
          </a:xfrm>
          <a:custGeom>
            <a:avLst/>
            <a:gdLst/>
            <a:ahLst/>
            <a:cxnLst/>
            <a:rect r="r" b="b" t="t" l="l"/>
            <a:pathLst>
              <a:path h="466742" w="1452922">
                <a:moveTo>
                  <a:pt x="0" y="0"/>
                </a:moveTo>
                <a:lnTo>
                  <a:pt x="1452922" y="0"/>
                </a:lnTo>
                <a:lnTo>
                  <a:pt x="1452922" y="466742"/>
                </a:lnTo>
                <a:lnTo>
                  <a:pt x="0" y="46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3271" y="417682"/>
            <a:ext cx="7008335" cy="60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3"/>
              </a:lnSpc>
            </a:pPr>
            <a:r>
              <a:rPr lang="en-US" sz="4599">
                <a:solidFill>
                  <a:srgbClr val="000000"/>
                </a:solidFill>
                <a:latin typeface="Zilla Slab"/>
              </a:rPr>
              <a:t>Arriving on a Strategy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5388" y="1187730"/>
            <a:ext cx="8822823" cy="565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08444" indent="-204222" lvl="1">
              <a:lnSpc>
                <a:spcPts val="2648"/>
              </a:lnSpc>
              <a:buFont typeface="Arial"/>
              <a:buChar char="•"/>
            </a:pPr>
            <a:r>
              <a:rPr lang="en-US" sz="1891">
                <a:solidFill>
                  <a:srgbClr val="737373"/>
                </a:solidFill>
                <a:latin typeface="Inter"/>
              </a:rPr>
              <a:t>Strategy for Mozilla dictated strongly by its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Vision for the Evolution of the Web 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[10], the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Mozilla Manifesto 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[11]and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Mission 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[12]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 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[13]</a:t>
            </a:r>
          </a:p>
          <a:p>
            <a:pPr algn="just" marL="408444" indent="-204222" lvl="1">
              <a:lnSpc>
                <a:spcPts val="2648"/>
              </a:lnSpc>
              <a:buFont typeface="Arial"/>
              <a:buChar char="•"/>
            </a:pPr>
            <a:r>
              <a:rPr lang="en-US" sz="1891">
                <a:solidFill>
                  <a:srgbClr val="737373"/>
                </a:solidFill>
                <a:latin typeface="Inter"/>
              </a:rPr>
              <a:t>Based primarily on three basic values: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Openness, Agency 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and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Safety</a:t>
            </a:r>
          </a:p>
          <a:p>
            <a:pPr algn="just" marL="408444" indent="-204222" lvl="1">
              <a:lnSpc>
                <a:spcPts val="2648"/>
              </a:lnSpc>
              <a:buFont typeface="Arial"/>
              <a:buChar char="•"/>
            </a:pPr>
            <a:r>
              <a:rPr lang="en-US" sz="1891">
                <a:solidFill>
                  <a:srgbClr val="737373"/>
                </a:solidFill>
                <a:latin typeface="Inter"/>
              </a:rPr>
              <a:t>These values have evolved into specific tasks, that Mozilla has adopted for its future, some notable ones including</a:t>
            </a:r>
          </a:p>
          <a:p>
            <a:pPr algn="just" marL="816889" indent="-272296" lvl="2">
              <a:lnSpc>
                <a:spcPts val="2648"/>
              </a:lnSpc>
              <a:buFont typeface="Arial"/>
              <a:buChar char="⚬"/>
            </a:pPr>
            <a:r>
              <a:rPr lang="en-US" sz="1891">
                <a:solidFill>
                  <a:srgbClr val="737373"/>
                </a:solidFill>
                <a:latin typeface="Inter"/>
              </a:rPr>
              <a:t>Protecting User Privacy &amp; Security</a:t>
            </a:r>
          </a:p>
          <a:p>
            <a:pPr algn="just" marL="816889" indent="-272296" lvl="2">
              <a:lnSpc>
                <a:spcPts val="2648"/>
              </a:lnSpc>
              <a:buFont typeface="Arial"/>
              <a:buChar char="⚬"/>
            </a:pPr>
            <a:r>
              <a:rPr lang="en-US" sz="1891">
                <a:solidFill>
                  <a:srgbClr val="737373"/>
                </a:solidFill>
                <a:latin typeface="Inter"/>
              </a:rPr>
              <a:t>Extended the Web...</a:t>
            </a:r>
            <a:r>
              <a:rPr lang="en-US" sz="1891">
                <a:solidFill>
                  <a:srgbClr val="737373"/>
                </a:solidFill>
                <a:latin typeface="Inter Italics"/>
              </a:rPr>
              <a:t>Safely</a:t>
            </a:r>
          </a:p>
          <a:p>
            <a:pPr algn="just" marL="816889" indent="-272296" lvl="2">
              <a:lnSpc>
                <a:spcPts val="2648"/>
              </a:lnSpc>
              <a:buFont typeface="Arial"/>
              <a:buChar char="⚬"/>
            </a:pPr>
            <a:r>
              <a:rPr lang="en-US" sz="1891">
                <a:solidFill>
                  <a:srgbClr val="737373"/>
                </a:solidFill>
                <a:latin typeface="Inter"/>
              </a:rPr>
              <a:t>Making the web fast enough for anyone to use</a:t>
            </a:r>
          </a:p>
          <a:p>
            <a:pPr algn="just" marL="816889" indent="-272296" lvl="2">
              <a:lnSpc>
                <a:spcPts val="2648"/>
              </a:lnSpc>
              <a:buFont typeface="Arial"/>
              <a:buChar char="⚬"/>
            </a:pPr>
            <a:r>
              <a:rPr lang="en-US" sz="1891">
                <a:solidFill>
                  <a:srgbClr val="737373"/>
                </a:solidFill>
                <a:latin typeface="Inter"/>
              </a:rPr>
              <a:t>Improve accessibility for disabilities, and non-English speakers</a:t>
            </a:r>
          </a:p>
          <a:p>
            <a:pPr algn="just" marL="408444" indent="-204222" lvl="1">
              <a:lnSpc>
                <a:spcPts val="2648"/>
              </a:lnSpc>
              <a:buFont typeface="Arial"/>
              <a:buChar char="•"/>
            </a:pPr>
            <a:r>
              <a:rPr lang="en-US" sz="1891">
                <a:solidFill>
                  <a:srgbClr val="737373"/>
                </a:solidFill>
                <a:latin typeface="Inter Bold"/>
              </a:rPr>
              <a:t>Short-term strategy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, focuses on fueling an emerging movement of users </a:t>
            </a:r>
            <a:r>
              <a:rPr lang="en-US" sz="1891">
                <a:solidFill>
                  <a:srgbClr val="737373"/>
                </a:solidFill>
                <a:latin typeface="Inter Italics"/>
              </a:rPr>
              <a:t>standing and fighting for a healthy internet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 [14]</a:t>
            </a:r>
          </a:p>
          <a:p>
            <a:pPr algn="just" marL="408444" indent="-204222" lvl="1">
              <a:lnSpc>
                <a:spcPts val="2648"/>
              </a:lnSpc>
              <a:buFont typeface="Arial"/>
              <a:buChar char="•"/>
            </a:pPr>
            <a:r>
              <a:rPr lang="en-US" sz="1891">
                <a:solidFill>
                  <a:srgbClr val="737373"/>
                </a:solidFill>
                <a:latin typeface="Inter Bold"/>
              </a:rPr>
              <a:t>Majority of Mozilla 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is building work focused on developing </a:t>
            </a:r>
            <a:r>
              <a:rPr lang="en-US" sz="1891">
                <a:solidFill>
                  <a:srgbClr val="737373"/>
                </a:solidFill>
                <a:latin typeface="Inter Italics"/>
              </a:rPr>
              <a:t>trustworthy AI </a:t>
            </a:r>
          </a:p>
          <a:p>
            <a:pPr algn="just" marL="816889" indent="-272296" lvl="2">
              <a:lnSpc>
                <a:spcPts val="2648"/>
              </a:lnSpc>
              <a:buFont typeface="Arial"/>
              <a:buChar char="⚬"/>
            </a:pPr>
            <a:r>
              <a:rPr lang="en-US" sz="1891">
                <a:solidFill>
                  <a:srgbClr val="737373"/>
                </a:solidFill>
                <a:latin typeface="Inter"/>
              </a:rPr>
              <a:t>Deliberations that the community conducts on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framing </a:t>
            </a:r>
          </a:p>
          <a:p>
            <a:pPr algn="just" marL="816889" indent="-272296" lvl="2">
              <a:lnSpc>
                <a:spcPts val="2648"/>
              </a:lnSpc>
              <a:buFont typeface="Arial"/>
              <a:buChar char="⚬"/>
            </a:pPr>
            <a:r>
              <a:rPr lang="en-US" sz="1891">
                <a:solidFill>
                  <a:srgbClr val="737373"/>
                </a:solidFill>
                <a:latin typeface="Inter Bold"/>
              </a:rPr>
              <a:t>Exploration 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over questions: What do we mean by trustworthy AI? etc.</a:t>
            </a:r>
          </a:p>
          <a:p>
            <a:pPr algn="just" marL="816889" indent="-272296" lvl="2">
              <a:lnSpc>
                <a:spcPts val="2648"/>
              </a:lnSpc>
              <a:buFont typeface="Arial"/>
              <a:buChar char="⚬"/>
            </a:pPr>
            <a:r>
              <a:rPr lang="en-US" sz="1891">
                <a:solidFill>
                  <a:srgbClr val="737373"/>
                </a:solidFill>
                <a:latin typeface="Inter"/>
              </a:rPr>
              <a:t>Vocal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dissent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 also available, AI is an expensive endeavor</a:t>
            </a:r>
          </a:p>
          <a:p>
            <a:pPr algn="just" marL="408444" indent="-204222" lvl="1">
              <a:lnSpc>
                <a:spcPts val="2648"/>
              </a:lnSpc>
              <a:buFont typeface="Arial"/>
              <a:buChar char="•"/>
            </a:pPr>
            <a:r>
              <a:rPr lang="en-US" sz="1891">
                <a:solidFill>
                  <a:srgbClr val="737373"/>
                </a:solidFill>
                <a:latin typeface="Inter"/>
              </a:rPr>
              <a:t>In the event, when a clear path isn't available - we look to the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decision making process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3172" y="-9525"/>
            <a:ext cx="1452922" cy="466742"/>
          </a:xfrm>
          <a:custGeom>
            <a:avLst/>
            <a:gdLst/>
            <a:ahLst/>
            <a:cxnLst/>
            <a:rect r="r" b="b" t="t" l="l"/>
            <a:pathLst>
              <a:path h="466742" w="1452922">
                <a:moveTo>
                  <a:pt x="0" y="0"/>
                </a:moveTo>
                <a:lnTo>
                  <a:pt x="1452922" y="0"/>
                </a:lnTo>
                <a:lnTo>
                  <a:pt x="1452922" y="466742"/>
                </a:lnTo>
                <a:lnTo>
                  <a:pt x="0" y="46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3271" y="417682"/>
            <a:ext cx="7008335" cy="60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3"/>
              </a:lnSpc>
            </a:pPr>
            <a:r>
              <a:rPr lang="en-US" sz="4599">
                <a:solidFill>
                  <a:srgbClr val="000000"/>
                </a:solidFill>
                <a:latin typeface="Zilla Slab"/>
              </a:rPr>
              <a:t>Decision Making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5388" y="1238395"/>
            <a:ext cx="8822823" cy="599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08444" indent="-204222" lvl="1">
              <a:lnSpc>
                <a:spcPts val="2648"/>
              </a:lnSpc>
              <a:buFont typeface="Arial"/>
              <a:buChar char="•"/>
            </a:pPr>
            <a:r>
              <a:rPr lang="en-US" sz="1891">
                <a:solidFill>
                  <a:srgbClr val="737373"/>
                </a:solidFill>
                <a:latin typeface="Inter"/>
              </a:rPr>
              <a:t>The entire story so far, has been of a community of millions that donate their time, money and brainpower to make the internet better [15]</a:t>
            </a:r>
          </a:p>
          <a:p>
            <a:pPr algn="just" marL="408444" indent="-204222" lvl="1">
              <a:lnSpc>
                <a:spcPts val="2648"/>
              </a:lnSpc>
              <a:buFont typeface="Arial"/>
              <a:buChar char="•"/>
            </a:pPr>
            <a:r>
              <a:rPr lang="en-US" sz="1891">
                <a:solidFill>
                  <a:srgbClr val="737373"/>
                </a:solidFill>
                <a:latin typeface="Inter"/>
              </a:rPr>
              <a:t>Decision making is governed by a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virtual management team 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of experts from various parts of the community</a:t>
            </a:r>
          </a:p>
          <a:p>
            <a:pPr algn="just" marL="816889" indent="-272296" lvl="2">
              <a:lnSpc>
                <a:spcPts val="2648"/>
              </a:lnSpc>
              <a:buFont typeface="Arial"/>
              <a:buChar char="⚬"/>
            </a:pPr>
            <a:r>
              <a:rPr lang="en-US" sz="1891">
                <a:solidFill>
                  <a:srgbClr val="737373"/>
                </a:solidFill>
                <a:latin typeface="Inter"/>
              </a:rPr>
              <a:t>Some of them with leadership roles, but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others are not</a:t>
            </a:r>
          </a:p>
          <a:p>
            <a:pPr algn="just" marL="816889" indent="-272296" lvl="2">
              <a:lnSpc>
                <a:spcPts val="2648"/>
              </a:lnSpc>
              <a:buFont typeface="Arial"/>
              <a:buChar char="⚬"/>
            </a:pPr>
            <a:r>
              <a:rPr lang="en-US" sz="1891">
                <a:solidFill>
                  <a:srgbClr val="737373"/>
                </a:solidFill>
                <a:latin typeface="Inter"/>
              </a:rPr>
              <a:t>Granted to individuals based on how active they are in the community</a:t>
            </a:r>
          </a:p>
          <a:p>
            <a:pPr algn="just" marL="816889" indent="-272296" lvl="2">
              <a:lnSpc>
                <a:spcPts val="2648"/>
              </a:lnSpc>
              <a:buFont typeface="Arial"/>
              <a:buChar char="⚬"/>
            </a:pPr>
            <a:r>
              <a:rPr lang="en-US" sz="1891">
                <a:solidFill>
                  <a:srgbClr val="737373"/>
                </a:solidFill>
                <a:latin typeface="Inter"/>
              </a:rPr>
              <a:t>Along with nature and quality of contribution</a:t>
            </a:r>
          </a:p>
          <a:p>
            <a:pPr algn="just" marL="408444" indent="-204222" lvl="1">
              <a:lnSpc>
                <a:spcPts val="2648"/>
              </a:lnSpc>
              <a:buFont typeface="Arial"/>
              <a:buChar char="•"/>
            </a:pPr>
            <a:r>
              <a:rPr lang="en-US" sz="1891">
                <a:solidFill>
                  <a:srgbClr val="737373"/>
                </a:solidFill>
                <a:latin typeface="Inter"/>
              </a:rPr>
              <a:t>Mozilla Reps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Mentors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, Reps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Council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 and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Stewards</a:t>
            </a:r>
          </a:p>
          <a:p>
            <a:pPr algn="just" marL="408444" indent="-204222" lvl="1">
              <a:lnSpc>
                <a:spcPts val="2648"/>
              </a:lnSpc>
              <a:buFont typeface="Arial"/>
              <a:buChar char="•"/>
            </a:pPr>
            <a:r>
              <a:rPr lang="en-US" sz="1891">
                <a:solidFill>
                  <a:srgbClr val="737373"/>
                </a:solidFill>
                <a:latin typeface="Inter"/>
              </a:rPr>
              <a:t>Ultimate Decision Maker, the "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benevolent dictator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" - traditionally been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two people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 - currently only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one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, Mitchell Baker since 1999, current CEO &amp; Chairwoman Mozilla Foundation [16]</a:t>
            </a:r>
          </a:p>
          <a:p>
            <a:pPr algn="just" marL="408444" indent="-204222" lvl="1">
              <a:lnSpc>
                <a:spcPts val="2648"/>
              </a:lnSpc>
              <a:buFont typeface="Arial"/>
              <a:buChar char="•"/>
            </a:pPr>
            <a:r>
              <a:rPr lang="en-US" sz="1891">
                <a:solidFill>
                  <a:srgbClr val="737373"/>
                </a:solidFill>
                <a:latin typeface="Inter"/>
              </a:rPr>
              <a:t>Ex - Early days of Mozilla, the Google arrangement, </a:t>
            </a:r>
            <a:r>
              <a:rPr lang="en-US" sz="1891">
                <a:solidFill>
                  <a:srgbClr val="737373"/>
                </a:solidFill>
                <a:latin typeface="Inter Italics"/>
              </a:rPr>
              <a:t>"there weren't any models for this, so we created our own" 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- today the MoCo has a strong focus on running business well [17]</a:t>
            </a:r>
          </a:p>
          <a:p>
            <a:pPr algn="just" marL="408444" indent="-204222" lvl="1">
              <a:lnSpc>
                <a:spcPts val="2648"/>
              </a:lnSpc>
              <a:buFont typeface="Arial"/>
              <a:buChar char="•"/>
            </a:pPr>
            <a:r>
              <a:rPr lang="en-US" sz="1891">
                <a:solidFill>
                  <a:srgbClr val="737373"/>
                </a:solidFill>
                <a:latin typeface="Inter"/>
              </a:rPr>
              <a:t>Experimenting with new frameworks - applying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Ostrom's Principles 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 to </a:t>
            </a:r>
            <a:r>
              <a:rPr lang="en-US" sz="1891">
                <a:solidFill>
                  <a:srgbClr val="737373"/>
                </a:solidFill>
                <a:latin typeface="Inter Bold"/>
              </a:rPr>
              <a:t>Data Commons Governance </a:t>
            </a:r>
            <a:r>
              <a:rPr lang="en-US" sz="1891">
                <a:solidFill>
                  <a:srgbClr val="737373"/>
                </a:solidFill>
                <a:latin typeface="Inter"/>
              </a:rPr>
              <a:t>[18]</a:t>
            </a:r>
          </a:p>
          <a:p>
            <a:pPr algn="just">
              <a:lnSpc>
                <a:spcPts val="2648"/>
              </a:lnSpc>
            </a:pPr>
          </a:p>
          <a:p>
            <a:pPr algn="just">
              <a:lnSpc>
                <a:spcPts val="2648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3172" y="-9525"/>
            <a:ext cx="1452922" cy="466742"/>
          </a:xfrm>
          <a:custGeom>
            <a:avLst/>
            <a:gdLst/>
            <a:ahLst/>
            <a:cxnLst/>
            <a:rect r="r" b="b" t="t" l="l"/>
            <a:pathLst>
              <a:path h="466742" w="1452922">
                <a:moveTo>
                  <a:pt x="0" y="0"/>
                </a:moveTo>
                <a:lnTo>
                  <a:pt x="1452922" y="0"/>
                </a:lnTo>
                <a:lnTo>
                  <a:pt x="1452922" y="466742"/>
                </a:lnTo>
                <a:lnTo>
                  <a:pt x="0" y="46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3271" y="417682"/>
            <a:ext cx="6454804" cy="60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3"/>
              </a:lnSpc>
            </a:pPr>
            <a:r>
              <a:rPr lang="en-US" sz="4599">
                <a:solidFill>
                  <a:srgbClr val="000000"/>
                </a:solidFill>
                <a:latin typeface="Zilla Slab"/>
              </a:rPr>
              <a:t>Questions?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1520" y="2397136"/>
            <a:ext cx="3115473" cy="2473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2007">
                <a:solidFill>
                  <a:srgbClr val="737373"/>
                </a:solidFill>
                <a:latin typeface="Inter Bold"/>
              </a:rPr>
              <a:t>Group 2:</a:t>
            </a:r>
          </a:p>
          <a:p>
            <a:pPr algn="just">
              <a:lnSpc>
                <a:spcPts val="2810"/>
              </a:lnSpc>
            </a:pPr>
            <a:r>
              <a:rPr lang="en-US" sz="2007">
                <a:solidFill>
                  <a:srgbClr val="737373"/>
                </a:solidFill>
                <a:latin typeface="Inter"/>
              </a:rPr>
              <a:t>Aditya Vardhan Gundla</a:t>
            </a:r>
          </a:p>
          <a:p>
            <a:pPr algn="just">
              <a:lnSpc>
                <a:spcPts val="2810"/>
              </a:lnSpc>
            </a:pPr>
            <a:r>
              <a:rPr lang="en-US" sz="2007">
                <a:solidFill>
                  <a:srgbClr val="737373"/>
                </a:solidFill>
                <a:latin typeface="Inter"/>
              </a:rPr>
              <a:t>Sidharth MK</a:t>
            </a:r>
          </a:p>
          <a:p>
            <a:pPr algn="just">
              <a:lnSpc>
                <a:spcPts val="2810"/>
              </a:lnSpc>
            </a:pPr>
            <a:r>
              <a:rPr lang="en-US" sz="2007">
                <a:solidFill>
                  <a:srgbClr val="737373"/>
                </a:solidFill>
                <a:latin typeface="Inter"/>
              </a:rPr>
              <a:t>Niti Pradhnya</a:t>
            </a:r>
          </a:p>
          <a:p>
            <a:pPr algn="just">
              <a:lnSpc>
                <a:spcPts val="2810"/>
              </a:lnSpc>
            </a:pPr>
            <a:r>
              <a:rPr lang="en-US" sz="2007">
                <a:solidFill>
                  <a:srgbClr val="737373"/>
                </a:solidFill>
                <a:latin typeface="Inter"/>
              </a:rPr>
              <a:t>Pavani Pennada</a:t>
            </a:r>
          </a:p>
          <a:p>
            <a:pPr algn="just">
              <a:lnSpc>
                <a:spcPts val="2810"/>
              </a:lnSpc>
            </a:pPr>
            <a:r>
              <a:rPr lang="en-US" sz="2007">
                <a:solidFill>
                  <a:srgbClr val="737373"/>
                </a:solidFill>
                <a:latin typeface="Inter"/>
              </a:rPr>
              <a:t>Karishma Verma</a:t>
            </a:r>
          </a:p>
          <a:p>
            <a:pPr algn="just">
              <a:lnSpc>
                <a:spcPts val="2810"/>
              </a:lnSpc>
            </a:pPr>
            <a:r>
              <a:rPr lang="en-US" sz="2007">
                <a:solidFill>
                  <a:srgbClr val="737373"/>
                </a:solidFill>
                <a:latin typeface="Inter"/>
              </a:rPr>
              <a:t>Harshvardhan Singh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186690" y="1944359"/>
            <a:ext cx="3999404" cy="2926080"/>
            <a:chOff x="0" y="0"/>
            <a:chExt cx="5332539" cy="39014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14175" y="0"/>
              <a:ext cx="3304188" cy="3304188"/>
            </a:xfrm>
            <a:custGeom>
              <a:avLst/>
              <a:gdLst/>
              <a:ahLst/>
              <a:cxnLst/>
              <a:rect r="r" b="b" t="t" l="l"/>
              <a:pathLst>
                <a:path h="3304188" w="3304188">
                  <a:moveTo>
                    <a:pt x="0" y="0"/>
                  </a:moveTo>
                  <a:lnTo>
                    <a:pt x="3304189" y="0"/>
                  </a:lnTo>
                  <a:lnTo>
                    <a:pt x="3304189" y="3304188"/>
                  </a:lnTo>
                  <a:lnTo>
                    <a:pt x="0" y="3304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3534322"/>
              <a:ext cx="5332539" cy="367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90"/>
                </a:lnSpc>
              </a:pPr>
              <a:r>
                <a:rPr lang="en-US" sz="1636">
                  <a:solidFill>
                    <a:srgbClr val="737373"/>
                  </a:solidFill>
                  <a:latin typeface="Inter Bold"/>
                </a:rPr>
                <a:t>Contribute to the Mozilla  Community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3172" y="-9525"/>
            <a:ext cx="1452922" cy="466742"/>
          </a:xfrm>
          <a:custGeom>
            <a:avLst/>
            <a:gdLst/>
            <a:ahLst/>
            <a:cxnLst/>
            <a:rect r="r" b="b" t="t" l="l"/>
            <a:pathLst>
              <a:path h="466742" w="1452922">
                <a:moveTo>
                  <a:pt x="0" y="0"/>
                </a:moveTo>
                <a:lnTo>
                  <a:pt x="1452922" y="0"/>
                </a:lnTo>
                <a:lnTo>
                  <a:pt x="1452922" y="466742"/>
                </a:lnTo>
                <a:lnTo>
                  <a:pt x="0" y="46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6627" y="1203669"/>
            <a:ext cx="6920346" cy="2453931"/>
          </a:xfrm>
          <a:custGeom>
            <a:avLst/>
            <a:gdLst/>
            <a:ahLst/>
            <a:cxnLst/>
            <a:rect r="r" b="b" t="t" l="l"/>
            <a:pathLst>
              <a:path h="2453931" w="6920346">
                <a:moveTo>
                  <a:pt x="0" y="0"/>
                </a:moveTo>
                <a:lnTo>
                  <a:pt x="6920346" y="0"/>
                </a:lnTo>
                <a:lnTo>
                  <a:pt x="6920346" y="2453931"/>
                </a:lnTo>
                <a:lnTo>
                  <a:pt x="0" y="2453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6627" y="4053427"/>
            <a:ext cx="6920346" cy="2709630"/>
          </a:xfrm>
          <a:custGeom>
            <a:avLst/>
            <a:gdLst/>
            <a:ahLst/>
            <a:cxnLst/>
            <a:rect r="r" b="b" t="t" l="l"/>
            <a:pathLst>
              <a:path h="2709630" w="6920346">
                <a:moveTo>
                  <a:pt x="0" y="0"/>
                </a:moveTo>
                <a:lnTo>
                  <a:pt x="6920346" y="0"/>
                </a:lnTo>
                <a:lnTo>
                  <a:pt x="6920346" y="2709630"/>
                </a:lnTo>
                <a:lnTo>
                  <a:pt x="0" y="2709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3271" y="417682"/>
            <a:ext cx="6454804" cy="60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3"/>
              </a:lnSpc>
            </a:pPr>
            <a:r>
              <a:rPr lang="en-US" sz="4599">
                <a:solidFill>
                  <a:srgbClr val="000000"/>
                </a:solidFill>
                <a:latin typeface="Zilla Slab"/>
              </a:rPr>
              <a:t>Appendix - 1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8842" y="3619500"/>
            <a:ext cx="6655917" cy="323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8"/>
              </a:lnSpc>
            </a:pPr>
            <a:r>
              <a:rPr lang="en-US" sz="1891">
                <a:solidFill>
                  <a:srgbClr val="737373"/>
                </a:solidFill>
                <a:latin typeface="Inter Italics"/>
              </a:rPr>
              <a:t>Figure 1: Current Broswer Market Share - ~3% for Firefox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4262" y="6724957"/>
            <a:ext cx="6345077" cy="323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8"/>
              </a:lnSpc>
            </a:pPr>
            <a:r>
              <a:rPr lang="en-US" sz="1891">
                <a:solidFill>
                  <a:srgbClr val="737373"/>
                </a:solidFill>
                <a:latin typeface="Inter Italics"/>
              </a:rPr>
              <a:t>Figure 2: Browser Share for Firefox declining over time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6703474" y="4464374"/>
            <a:ext cx="4936664" cy="23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48"/>
              </a:lnSpc>
            </a:pPr>
            <a:r>
              <a:rPr lang="en-US" sz="1391">
                <a:solidFill>
                  <a:srgbClr val="737373"/>
                </a:solidFill>
                <a:latin typeface="Inter Italics"/>
              </a:rPr>
              <a:t>Source 1,2: https://www.w3counter.com/globalstats.php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3172" y="-9525"/>
            <a:ext cx="1452922" cy="466742"/>
          </a:xfrm>
          <a:custGeom>
            <a:avLst/>
            <a:gdLst/>
            <a:ahLst/>
            <a:cxnLst/>
            <a:rect r="r" b="b" t="t" l="l"/>
            <a:pathLst>
              <a:path h="466742" w="1452922">
                <a:moveTo>
                  <a:pt x="0" y="0"/>
                </a:moveTo>
                <a:lnTo>
                  <a:pt x="1452922" y="0"/>
                </a:lnTo>
                <a:lnTo>
                  <a:pt x="1452922" y="466742"/>
                </a:lnTo>
                <a:lnTo>
                  <a:pt x="0" y="46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3271" y="417682"/>
            <a:ext cx="6454804" cy="60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3"/>
              </a:lnSpc>
            </a:pPr>
            <a:r>
              <a:rPr lang="en-US" sz="4599">
                <a:solidFill>
                  <a:srgbClr val="000000"/>
                </a:solidFill>
                <a:latin typeface="Zilla Slab"/>
              </a:rPr>
              <a:t>Appendix - 2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83526" y="5007101"/>
            <a:ext cx="3386548" cy="323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8"/>
              </a:lnSpc>
            </a:pPr>
            <a:r>
              <a:rPr lang="en-US" sz="1891">
                <a:solidFill>
                  <a:srgbClr val="737373"/>
                </a:solidFill>
                <a:latin typeface="Inter Italics"/>
              </a:rPr>
              <a:t>Figure 3: Firefox release ad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440059" y="1026139"/>
            <a:ext cx="4873481" cy="3833805"/>
          </a:xfrm>
          <a:custGeom>
            <a:avLst/>
            <a:gdLst/>
            <a:ahLst/>
            <a:cxnLst/>
            <a:rect r="r" b="b" t="t" l="l"/>
            <a:pathLst>
              <a:path h="3833805" w="4873481">
                <a:moveTo>
                  <a:pt x="0" y="0"/>
                </a:moveTo>
                <a:lnTo>
                  <a:pt x="4873482" y="0"/>
                </a:lnTo>
                <a:lnTo>
                  <a:pt x="4873482" y="3833805"/>
                </a:lnTo>
                <a:lnTo>
                  <a:pt x="0" y="3833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3172" y="-9525"/>
            <a:ext cx="1452922" cy="466742"/>
          </a:xfrm>
          <a:custGeom>
            <a:avLst/>
            <a:gdLst/>
            <a:ahLst/>
            <a:cxnLst/>
            <a:rect r="r" b="b" t="t" l="l"/>
            <a:pathLst>
              <a:path h="466742" w="1452922">
                <a:moveTo>
                  <a:pt x="0" y="0"/>
                </a:moveTo>
                <a:lnTo>
                  <a:pt x="1452922" y="0"/>
                </a:lnTo>
                <a:lnTo>
                  <a:pt x="1452922" y="466742"/>
                </a:lnTo>
                <a:lnTo>
                  <a:pt x="0" y="46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3271" y="417682"/>
            <a:ext cx="6454804" cy="60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3"/>
              </a:lnSpc>
            </a:pPr>
            <a:r>
              <a:rPr lang="en-US" sz="4599">
                <a:solidFill>
                  <a:srgbClr val="000000"/>
                </a:solidFill>
                <a:latin typeface="Zilla Slab"/>
              </a:rPr>
              <a:t>References 1/2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3271" y="988039"/>
            <a:ext cx="8973617" cy="607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[1] The Mozilla Project Begins March 31st 1998: https://blog.mozilla.org/community/2013/04/15/milestone-the-mozilla-project-begins/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[2] Mozilla 10 year anniversary celebration: https://blog.mozilla.org/en/mozilla/news/reps-mozilla-community-10-year-celebration/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Bold Italics"/>
              </a:rPr>
              <a:t>Structure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[3] MDN Structure:</a:t>
            </a:r>
          </a:p>
          <a:p>
            <a:pPr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MDN Web Docs: https://developer.mozilla.org/en-US/docs/MDN/About MDN Web Docs website.</a:t>
            </a:r>
          </a:p>
          <a:p>
            <a:pPr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MDN Product Advisory Board: https://developer.mozilla.org/en-US/docs/MDN/MDN_Product_Advisory_Board MDN Product Advisory Board website.</a:t>
            </a:r>
          </a:p>
          <a:p>
            <a:pPr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MDN Roles and Teams: https://developer.mozilla.org/en-US/docs/MDN/Community/Roles_teams MDN Roles and Teams website.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[4] Finance Team Structure:</a:t>
            </a:r>
          </a:p>
          <a:p>
            <a:pPr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Senior Treasury &amp; Tax Compliance Analyst: https://www.workingnomads.com/jobs/senior-tax-and-treasury-analyst-mozilla job posting on Working Nomads.</a:t>
            </a:r>
          </a:p>
          <a:p>
            <a:pPr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https://assets.mozilla.net/annualreport/2021/mozilla-fdn-2021-fs-final-1010.pdf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[5] Mozilla Foundation Structure: https://wiki.mozilla.org/Foundation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Bold Italics"/>
              </a:rPr>
              <a:t>Culture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[6] https://blog.mozilla.org/en/mozilla/news/mozillas-giant-distributed-open-source-hackathon/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[7] https://www.mozillafestival.org/en/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442240" y="4589446"/>
            <a:ext cx="4082823" cy="64311"/>
          </a:xfrm>
          <a:custGeom>
            <a:avLst/>
            <a:gdLst/>
            <a:ahLst/>
            <a:cxnLst/>
            <a:rect r="r" b="b" t="t" l="l"/>
            <a:pathLst>
              <a:path h="64311" w="4082823">
                <a:moveTo>
                  <a:pt x="0" y="0"/>
                </a:moveTo>
                <a:lnTo>
                  <a:pt x="4082823" y="0"/>
                </a:lnTo>
                <a:lnTo>
                  <a:pt x="4082823" y="64311"/>
                </a:lnTo>
                <a:lnTo>
                  <a:pt x="0" y="64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441" t="-5363959" r="-68842" b="-534652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7876" y="5107303"/>
            <a:ext cx="2856168" cy="262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6"/>
              </a:lnSpc>
            </a:pPr>
            <a:r>
              <a:rPr lang="en-US" sz="1504" spc="45">
                <a:solidFill>
                  <a:srgbClr val="000000"/>
                </a:solidFill>
                <a:latin typeface="Inter Bold"/>
              </a:rPr>
              <a:t>Firefox Browser</a:t>
            </a:r>
            <a:r>
              <a:rPr lang="en-US" sz="1504" spc="45">
                <a:solidFill>
                  <a:srgbClr val="000000"/>
                </a:solidFill>
                <a:latin typeface="Inter"/>
              </a:rPr>
              <a:t> is launched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52698" y="4549623"/>
            <a:ext cx="2876450" cy="551226"/>
            <a:chOff x="0" y="0"/>
            <a:chExt cx="3446149" cy="660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46149" cy="660400"/>
            </a:xfrm>
            <a:custGeom>
              <a:avLst/>
              <a:gdLst/>
              <a:ahLst/>
              <a:cxnLst/>
              <a:rect r="r" b="b" t="t" l="l"/>
              <a:pathLst>
                <a:path h="660400" w="3446149">
                  <a:moveTo>
                    <a:pt x="332168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21689" y="0"/>
                  </a:lnTo>
                  <a:cubicBezTo>
                    <a:pt x="3390269" y="0"/>
                    <a:pt x="3446149" y="55880"/>
                    <a:pt x="3446149" y="124460"/>
                  </a:cubicBezTo>
                  <a:lnTo>
                    <a:pt x="3446149" y="535940"/>
                  </a:lnTo>
                  <a:cubicBezTo>
                    <a:pt x="3446149" y="604520"/>
                    <a:pt x="3390269" y="660400"/>
                    <a:pt x="3321689" y="660400"/>
                  </a:cubicBezTo>
                  <a:close/>
                </a:path>
              </a:pathLst>
            </a:custGeom>
            <a:solidFill>
              <a:srgbClr val="231A1C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1340" y="4651847"/>
            <a:ext cx="2399168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1">
                <a:solidFill>
                  <a:srgbClr val="FFFFFF"/>
                </a:solidFill>
                <a:latin typeface="Open Sans Light"/>
              </a:rPr>
              <a:t>November 9th, 2004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95544" y="3723892"/>
            <a:ext cx="180839" cy="18083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5B5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96033" y="2357576"/>
            <a:ext cx="2854735" cy="551226"/>
            <a:chOff x="0" y="0"/>
            <a:chExt cx="3420134" cy="660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20133" cy="660400"/>
            </a:xfrm>
            <a:custGeom>
              <a:avLst/>
              <a:gdLst/>
              <a:ahLst/>
              <a:cxnLst/>
              <a:rect r="r" b="b" t="t" l="l"/>
              <a:pathLst>
                <a:path h="660400" w="3420133">
                  <a:moveTo>
                    <a:pt x="329567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95674" y="0"/>
                  </a:lnTo>
                  <a:cubicBezTo>
                    <a:pt x="3364254" y="0"/>
                    <a:pt x="3420133" y="55880"/>
                    <a:pt x="3420133" y="124460"/>
                  </a:cubicBezTo>
                  <a:lnTo>
                    <a:pt x="3420133" y="535940"/>
                  </a:lnTo>
                  <a:cubicBezTo>
                    <a:pt x="3420133" y="604520"/>
                    <a:pt x="3364254" y="660400"/>
                    <a:pt x="3295674" y="660400"/>
                  </a:cubicBezTo>
                  <a:close/>
                </a:path>
              </a:pathLst>
            </a:custGeom>
            <a:solidFill>
              <a:srgbClr val="231A1C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12959" y="2459800"/>
            <a:ext cx="2399168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1">
                <a:solidFill>
                  <a:srgbClr val="FFFFFF"/>
                </a:solidFill>
                <a:latin typeface="Open Sans Light"/>
              </a:rPr>
              <a:t>July 15th, 2003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04455" y="2527310"/>
            <a:ext cx="180839" cy="180839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5B5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85964" y="2930245"/>
            <a:ext cx="3342183" cy="484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4"/>
              </a:lnSpc>
            </a:pPr>
            <a:r>
              <a:rPr lang="en-US" sz="1404" spc="42">
                <a:solidFill>
                  <a:srgbClr val="000000"/>
                </a:solidFill>
                <a:latin typeface="Inter"/>
              </a:rPr>
              <a:t>AOL scraps Netscape Involvement, Mozilla </a:t>
            </a:r>
            <a:r>
              <a:rPr lang="en-US" sz="1404" spc="42">
                <a:solidFill>
                  <a:srgbClr val="000000"/>
                </a:solidFill>
                <a:latin typeface="Inter Bold"/>
              </a:rPr>
              <a:t>Foundation </a:t>
            </a:r>
            <a:r>
              <a:rPr lang="en-US" sz="1404" spc="42">
                <a:solidFill>
                  <a:srgbClr val="000000"/>
                </a:solidFill>
                <a:latin typeface="Inter"/>
              </a:rPr>
              <a:t>is born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55967" y="6723795"/>
            <a:ext cx="106969" cy="106969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0C0C0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55967" y="6893102"/>
            <a:ext cx="106969" cy="106969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0C0C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778105" y="6069043"/>
            <a:ext cx="2856168" cy="484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4"/>
              </a:lnSpc>
            </a:pPr>
            <a:r>
              <a:rPr lang="en-US" sz="1404" spc="42">
                <a:solidFill>
                  <a:srgbClr val="000000"/>
                </a:solidFill>
                <a:latin typeface="Inter"/>
              </a:rPr>
              <a:t>Mozilla </a:t>
            </a:r>
            <a:r>
              <a:rPr lang="en-US" sz="1404" spc="42">
                <a:solidFill>
                  <a:srgbClr val="000000"/>
                </a:solidFill>
                <a:latin typeface="Inter Bold"/>
              </a:rPr>
              <a:t>Corporation </a:t>
            </a:r>
            <a:r>
              <a:rPr lang="en-US" sz="1404" spc="42">
                <a:solidFill>
                  <a:srgbClr val="000000"/>
                </a:solidFill>
                <a:latin typeface="Inter"/>
              </a:rPr>
              <a:t>(subsidiary for all financial activities)</a:t>
            </a:r>
            <a:r>
              <a:rPr lang="en-US" sz="1404" spc="42">
                <a:solidFill>
                  <a:srgbClr val="000000"/>
                </a:solidFill>
                <a:latin typeface="Inter Bold"/>
              </a:rPr>
              <a:t> 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82927" y="5501837"/>
            <a:ext cx="2876450" cy="551226"/>
            <a:chOff x="0" y="0"/>
            <a:chExt cx="3446149" cy="660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446149" cy="660400"/>
            </a:xfrm>
            <a:custGeom>
              <a:avLst/>
              <a:gdLst/>
              <a:ahLst/>
              <a:cxnLst/>
              <a:rect r="r" b="b" t="t" l="l"/>
              <a:pathLst>
                <a:path h="660400" w="3446149">
                  <a:moveTo>
                    <a:pt x="332168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21689" y="0"/>
                  </a:lnTo>
                  <a:cubicBezTo>
                    <a:pt x="3390269" y="0"/>
                    <a:pt x="3446149" y="55880"/>
                    <a:pt x="3446149" y="124460"/>
                  </a:cubicBezTo>
                  <a:lnTo>
                    <a:pt x="3446149" y="535940"/>
                  </a:lnTo>
                  <a:cubicBezTo>
                    <a:pt x="3446149" y="604520"/>
                    <a:pt x="3390269" y="660400"/>
                    <a:pt x="3321689" y="660400"/>
                  </a:cubicBezTo>
                  <a:close/>
                </a:path>
              </a:pathLst>
            </a:custGeom>
            <a:solidFill>
              <a:srgbClr val="231A1C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21568" y="5604061"/>
            <a:ext cx="2399168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1">
                <a:solidFill>
                  <a:srgbClr val="FFFFFF"/>
                </a:solidFill>
                <a:latin typeface="Open Sans Light"/>
              </a:rPr>
              <a:t> August 3rd, 2005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19033" y="4790722"/>
            <a:ext cx="180839" cy="180839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5B52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35312" y="2039393"/>
            <a:ext cx="106969" cy="106969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0C0C0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535312" y="2208700"/>
            <a:ext cx="106969" cy="106969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0C0C0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540979" y="2378006"/>
            <a:ext cx="106969" cy="106969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0C0C0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535312" y="1837174"/>
            <a:ext cx="106969" cy="106969"/>
            <a:chOff x="0" y="0"/>
            <a:chExt cx="6350000" cy="6350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0C0C0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819521" y="3557748"/>
            <a:ext cx="2854735" cy="551226"/>
            <a:chOff x="0" y="0"/>
            <a:chExt cx="3420134" cy="660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420133" cy="660400"/>
            </a:xfrm>
            <a:custGeom>
              <a:avLst/>
              <a:gdLst/>
              <a:ahLst/>
              <a:cxnLst/>
              <a:rect r="r" b="b" t="t" l="l"/>
              <a:pathLst>
                <a:path h="660400" w="3420133">
                  <a:moveTo>
                    <a:pt x="329567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95674" y="0"/>
                  </a:lnTo>
                  <a:cubicBezTo>
                    <a:pt x="3364254" y="0"/>
                    <a:pt x="3420133" y="55880"/>
                    <a:pt x="3420133" y="124460"/>
                  </a:cubicBezTo>
                  <a:lnTo>
                    <a:pt x="3420133" y="535940"/>
                  </a:lnTo>
                  <a:cubicBezTo>
                    <a:pt x="3420133" y="604520"/>
                    <a:pt x="3364254" y="660400"/>
                    <a:pt x="3295674" y="660400"/>
                  </a:cubicBezTo>
                  <a:close/>
                </a:path>
              </a:pathLst>
            </a:custGeom>
            <a:solidFill>
              <a:srgbClr val="231A1C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036447" y="3659972"/>
            <a:ext cx="2399168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1">
                <a:solidFill>
                  <a:srgbClr val="FFFFFF"/>
                </a:solidFill>
                <a:latin typeface="Open Sans Light"/>
              </a:rPr>
              <a:t>July 28th, 2003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09452" y="4130417"/>
            <a:ext cx="3342183" cy="236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4"/>
              </a:lnSpc>
            </a:pPr>
            <a:r>
              <a:rPr lang="en-US" sz="1404" spc="42">
                <a:solidFill>
                  <a:srgbClr val="000000"/>
                </a:solidFill>
                <a:latin typeface="Inter Bold"/>
              </a:rPr>
              <a:t>Thunderbird Email </a:t>
            </a:r>
            <a:r>
              <a:rPr lang="en-US" sz="1404" spc="42">
                <a:solidFill>
                  <a:srgbClr val="000000"/>
                </a:solidFill>
                <a:latin typeface="Inter"/>
              </a:rPr>
              <a:t>Client launched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504455" y="5846915"/>
            <a:ext cx="180839" cy="180839"/>
            <a:chOff x="0" y="0"/>
            <a:chExt cx="6350000" cy="63500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5B52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804642" y="1405221"/>
            <a:ext cx="2854735" cy="551226"/>
            <a:chOff x="0" y="0"/>
            <a:chExt cx="3420134" cy="6604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420133" cy="660400"/>
            </a:xfrm>
            <a:custGeom>
              <a:avLst/>
              <a:gdLst/>
              <a:ahLst/>
              <a:cxnLst/>
              <a:rect r="r" b="b" t="t" l="l"/>
              <a:pathLst>
                <a:path h="660400" w="3420133">
                  <a:moveTo>
                    <a:pt x="329567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95674" y="0"/>
                  </a:lnTo>
                  <a:cubicBezTo>
                    <a:pt x="3364254" y="0"/>
                    <a:pt x="3420133" y="55880"/>
                    <a:pt x="3420133" y="124460"/>
                  </a:cubicBezTo>
                  <a:lnTo>
                    <a:pt x="3420133" y="535940"/>
                  </a:lnTo>
                  <a:cubicBezTo>
                    <a:pt x="3420133" y="604520"/>
                    <a:pt x="3364254" y="660400"/>
                    <a:pt x="3295674" y="660400"/>
                  </a:cubicBezTo>
                  <a:close/>
                </a:path>
              </a:pathLst>
            </a:custGeom>
            <a:solidFill>
              <a:srgbClr val="231A1C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513064" y="1601688"/>
            <a:ext cx="180839" cy="180839"/>
            <a:chOff x="0" y="0"/>
            <a:chExt cx="6350000" cy="63500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5B52"/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1021568" y="1507445"/>
            <a:ext cx="2399168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1">
                <a:solidFill>
                  <a:srgbClr val="FFFFFF"/>
                </a:solidFill>
                <a:latin typeface="Open Sans Light"/>
              </a:rPr>
              <a:t>March 31st, 1998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82625" y="1980298"/>
            <a:ext cx="2846523" cy="23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3"/>
              </a:lnSpc>
            </a:pPr>
            <a:r>
              <a:rPr lang="en-US" sz="1396" spc="41">
                <a:solidFill>
                  <a:srgbClr val="000000"/>
                </a:solidFill>
                <a:latin typeface="Inter"/>
              </a:rPr>
              <a:t>Mozilla </a:t>
            </a:r>
            <a:r>
              <a:rPr lang="en-US" sz="1396" spc="41">
                <a:solidFill>
                  <a:srgbClr val="000000"/>
                </a:solidFill>
                <a:latin typeface="Inter Bold"/>
              </a:rPr>
              <a:t>Organisation</a:t>
            </a:r>
            <a:r>
              <a:rPr lang="en-US" sz="1396" spc="41">
                <a:solidFill>
                  <a:srgbClr val="000000"/>
                </a:solidFill>
                <a:latin typeface="Inter"/>
              </a:rPr>
              <a:t> is born [1]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5400000">
            <a:off x="4085650" y="4070354"/>
            <a:ext cx="4082823" cy="64311"/>
          </a:xfrm>
          <a:custGeom>
            <a:avLst/>
            <a:gdLst/>
            <a:ahLst/>
            <a:cxnLst/>
            <a:rect r="r" b="b" t="t" l="l"/>
            <a:pathLst>
              <a:path h="64311" w="4082823">
                <a:moveTo>
                  <a:pt x="0" y="0"/>
                </a:moveTo>
                <a:lnTo>
                  <a:pt x="4082823" y="0"/>
                </a:lnTo>
                <a:lnTo>
                  <a:pt x="4082823" y="64311"/>
                </a:lnTo>
                <a:lnTo>
                  <a:pt x="0" y="64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441" t="-5363959" r="-68842" b="-5346526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6033073" y="2449454"/>
            <a:ext cx="3159166" cy="1093809"/>
            <a:chOff x="0" y="0"/>
            <a:chExt cx="4212222" cy="1458413"/>
          </a:xfrm>
        </p:grpSpPr>
        <p:sp>
          <p:nvSpPr>
            <p:cNvPr name="TextBox 47" id="47"/>
            <p:cNvSpPr txBox="true"/>
            <p:nvPr/>
          </p:nvSpPr>
          <p:spPr>
            <a:xfrm rot="0">
              <a:off x="370526" y="756274"/>
              <a:ext cx="3808223" cy="702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6"/>
                </a:lnSpc>
              </a:pPr>
              <a:r>
                <a:rPr lang="en-US" sz="1504" spc="45">
                  <a:solidFill>
                    <a:srgbClr val="000000"/>
                  </a:solidFill>
                  <a:latin typeface="Inter"/>
                </a:rPr>
                <a:t>Mozilla Developer Network (MDN) is formed</a:t>
              </a:r>
            </a:p>
          </p:txBody>
        </p:sp>
        <p:grpSp>
          <p:nvGrpSpPr>
            <p:cNvPr name="Group 48" id="48"/>
            <p:cNvGrpSpPr/>
            <p:nvPr/>
          </p:nvGrpSpPr>
          <p:grpSpPr>
            <a:xfrm rot="0">
              <a:off x="376955" y="0"/>
              <a:ext cx="3835267" cy="734968"/>
              <a:chOff x="0" y="0"/>
              <a:chExt cx="3446149" cy="6604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3446149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3446149">
                    <a:moveTo>
                      <a:pt x="332168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21689" y="0"/>
                    </a:lnTo>
                    <a:cubicBezTo>
                      <a:pt x="3390269" y="0"/>
                      <a:pt x="3446149" y="55880"/>
                      <a:pt x="3446149" y="124460"/>
                    </a:cubicBezTo>
                    <a:lnTo>
                      <a:pt x="3446149" y="535940"/>
                    </a:lnTo>
                    <a:cubicBezTo>
                      <a:pt x="3446149" y="604520"/>
                      <a:pt x="3390269" y="660400"/>
                      <a:pt x="3321689" y="660400"/>
                    </a:cubicBezTo>
                    <a:close/>
                  </a:path>
                </a:pathLst>
              </a:custGeom>
              <a:solidFill>
                <a:srgbClr val="231A1C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95143" y="145824"/>
              <a:ext cx="319889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spc="1">
                  <a:solidFill>
                    <a:srgbClr val="FFFFFF"/>
                  </a:solidFill>
                  <a:latin typeface="Open Sans Light"/>
                </a:rPr>
                <a:t>March 18th, 2006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488088"/>
              <a:ext cx="241119" cy="241119"/>
              <a:chOff x="0" y="0"/>
              <a:chExt cx="6350000" cy="63500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5B52"/>
              </a:solidFill>
            </p:spPr>
          </p:sp>
        </p:grpSp>
      </p:grpSp>
      <p:grpSp>
        <p:nvGrpSpPr>
          <p:cNvPr name="Group 53" id="53"/>
          <p:cNvGrpSpPr/>
          <p:nvPr/>
        </p:nvGrpSpPr>
        <p:grpSpPr>
          <a:xfrm rot="0">
            <a:off x="6035195" y="3659076"/>
            <a:ext cx="3154922" cy="1087140"/>
            <a:chOff x="0" y="0"/>
            <a:chExt cx="4206562" cy="1449520"/>
          </a:xfrm>
        </p:grpSpPr>
        <p:sp>
          <p:nvSpPr>
            <p:cNvPr name="TextBox 54" id="54"/>
            <p:cNvSpPr txBox="true"/>
            <p:nvPr/>
          </p:nvSpPr>
          <p:spPr>
            <a:xfrm rot="0">
              <a:off x="364866" y="756274"/>
              <a:ext cx="3808223" cy="6932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6"/>
                </a:lnSpc>
              </a:pPr>
              <a:r>
                <a:rPr lang="en-US" sz="1504" spc="45">
                  <a:solidFill>
                    <a:srgbClr val="000000"/>
                  </a:solidFill>
                  <a:latin typeface="Inter"/>
                </a:rPr>
                <a:t>Google </a:t>
              </a:r>
              <a:r>
                <a:rPr lang="en-US" sz="1504" spc="45">
                  <a:solidFill>
                    <a:srgbClr val="000000"/>
                  </a:solidFill>
                  <a:latin typeface="Inter Bold"/>
                </a:rPr>
                <a:t>Chrome </a:t>
              </a:r>
              <a:r>
                <a:rPr lang="en-US" sz="1504" spc="45">
                  <a:solidFill>
                    <a:srgbClr val="000000"/>
                  </a:solidFill>
                  <a:latin typeface="Inter"/>
                </a:rPr>
                <a:t>is launched - 66% of current market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371296" y="0"/>
              <a:ext cx="3835267" cy="734968"/>
              <a:chOff x="0" y="0"/>
              <a:chExt cx="3446149" cy="6604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3446149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3446149">
                    <a:moveTo>
                      <a:pt x="332168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21689" y="0"/>
                    </a:lnTo>
                    <a:cubicBezTo>
                      <a:pt x="3390269" y="0"/>
                      <a:pt x="3446149" y="55880"/>
                      <a:pt x="3446149" y="124460"/>
                    </a:cubicBezTo>
                    <a:lnTo>
                      <a:pt x="3446149" y="535940"/>
                    </a:lnTo>
                    <a:cubicBezTo>
                      <a:pt x="3446149" y="604520"/>
                      <a:pt x="3390269" y="660400"/>
                      <a:pt x="3321689" y="660400"/>
                    </a:cubicBezTo>
                    <a:close/>
                  </a:path>
                </a:pathLst>
              </a:custGeom>
              <a:solidFill>
                <a:srgbClr val="231A1C"/>
              </a:solidFill>
            </p:spPr>
          </p:sp>
        </p:grpSp>
        <p:sp>
          <p:nvSpPr>
            <p:cNvPr name="TextBox 57" id="57"/>
            <p:cNvSpPr txBox="true"/>
            <p:nvPr/>
          </p:nvSpPr>
          <p:spPr>
            <a:xfrm rot="0">
              <a:off x="689484" y="145824"/>
              <a:ext cx="319889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spc="1">
                  <a:solidFill>
                    <a:srgbClr val="FFFFFF"/>
                  </a:solidFill>
                  <a:latin typeface="Open Sans Light"/>
                </a:rPr>
                <a:t>September, 2008</a:t>
              </a:r>
            </a:p>
          </p:txBody>
        </p:sp>
        <p:grpSp>
          <p:nvGrpSpPr>
            <p:cNvPr name="Group 58" id="58"/>
            <p:cNvGrpSpPr/>
            <p:nvPr/>
          </p:nvGrpSpPr>
          <p:grpSpPr>
            <a:xfrm rot="0">
              <a:off x="0" y="246925"/>
              <a:ext cx="241119" cy="241119"/>
              <a:chOff x="0" y="0"/>
              <a:chExt cx="6350000" cy="63500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5B52"/>
              </a:solidFill>
            </p:spPr>
          </p:sp>
        </p:grpSp>
      </p:grpSp>
      <p:grpSp>
        <p:nvGrpSpPr>
          <p:cNvPr name="Group 60" id="60"/>
          <p:cNvGrpSpPr/>
          <p:nvPr/>
        </p:nvGrpSpPr>
        <p:grpSpPr>
          <a:xfrm rot="0">
            <a:off x="6053626" y="6064981"/>
            <a:ext cx="3118060" cy="820440"/>
            <a:chOff x="0" y="0"/>
            <a:chExt cx="4157414" cy="1093920"/>
          </a:xfrm>
        </p:grpSpPr>
        <p:sp>
          <p:nvSpPr>
            <p:cNvPr name="TextBox 61" id="61"/>
            <p:cNvSpPr txBox="true"/>
            <p:nvPr/>
          </p:nvSpPr>
          <p:spPr>
            <a:xfrm rot="0">
              <a:off x="315718" y="756274"/>
              <a:ext cx="3808223" cy="337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6"/>
                </a:lnSpc>
              </a:pPr>
              <a:r>
                <a:rPr lang="en-US" sz="1504" spc="45">
                  <a:solidFill>
                    <a:srgbClr val="000000"/>
                  </a:solidFill>
                  <a:latin typeface="Inter"/>
                </a:rPr>
                <a:t>Mozilla Reps [2]</a:t>
              </a:r>
            </a:p>
          </p:txBody>
        </p:sp>
        <p:grpSp>
          <p:nvGrpSpPr>
            <p:cNvPr name="Group 62" id="62"/>
            <p:cNvGrpSpPr/>
            <p:nvPr/>
          </p:nvGrpSpPr>
          <p:grpSpPr>
            <a:xfrm rot="0">
              <a:off x="322147" y="0"/>
              <a:ext cx="3835267" cy="734968"/>
              <a:chOff x="0" y="0"/>
              <a:chExt cx="3446149" cy="6604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3446149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3446149">
                    <a:moveTo>
                      <a:pt x="332168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21689" y="0"/>
                    </a:lnTo>
                    <a:cubicBezTo>
                      <a:pt x="3390269" y="0"/>
                      <a:pt x="3446149" y="55880"/>
                      <a:pt x="3446149" y="124460"/>
                    </a:cubicBezTo>
                    <a:lnTo>
                      <a:pt x="3446149" y="535940"/>
                    </a:lnTo>
                    <a:cubicBezTo>
                      <a:pt x="3446149" y="604520"/>
                      <a:pt x="3390269" y="660400"/>
                      <a:pt x="3321689" y="660400"/>
                    </a:cubicBezTo>
                    <a:close/>
                  </a:path>
                </a:pathLst>
              </a:custGeom>
              <a:solidFill>
                <a:srgbClr val="231A1C"/>
              </a:solidFill>
            </p:spPr>
          </p:sp>
        </p:grpSp>
        <p:sp>
          <p:nvSpPr>
            <p:cNvPr name="TextBox 64" id="64"/>
            <p:cNvSpPr txBox="true"/>
            <p:nvPr/>
          </p:nvSpPr>
          <p:spPr>
            <a:xfrm rot="0">
              <a:off x="640335" y="145824"/>
              <a:ext cx="319889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spc="1">
                  <a:solidFill>
                    <a:srgbClr val="FFFFFF"/>
                  </a:solidFill>
                  <a:latin typeface="Open Sans Light"/>
                </a:rPr>
                <a:t>June 16th, 2011</a:t>
              </a:r>
            </a:p>
          </p:txBody>
        </p:sp>
        <p:grpSp>
          <p:nvGrpSpPr>
            <p:cNvPr name="Group 65" id="65"/>
            <p:cNvGrpSpPr/>
            <p:nvPr/>
          </p:nvGrpSpPr>
          <p:grpSpPr>
            <a:xfrm rot="0">
              <a:off x="0" y="119925"/>
              <a:ext cx="241119" cy="241119"/>
              <a:chOff x="0" y="0"/>
              <a:chExt cx="6350000" cy="63500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5B52"/>
              </a:solidFill>
            </p:spPr>
          </p:sp>
        </p:grpSp>
      </p:grpSp>
      <p:grpSp>
        <p:nvGrpSpPr>
          <p:cNvPr name="Group 67" id="67"/>
          <p:cNvGrpSpPr/>
          <p:nvPr/>
        </p:nvGrpSpPr>
        <p:grpSpPr>
          <a:xfrm rot="0">
            <a:off x="6033073" y="4862029"/>
            <a:ext cx="3159166" cy="1087140"/>
            <a:chOff x="0" y="0"/>
            <a:chExt cx="4212222" cy="1449520"/>
          </a:xfrm>
        </p:grpSpPr>
        <p:grpSp>
          <p:nvGrpSpPr>
            <p:cNvPr name="Group 68" id="68"/>
            <p:cNvGrpSpPr/>
            <p:nvPr/>
          </p:nvGrpSpPr>
          <p:grpSpPr>
            <a:xfrm rot="0">
              <a:off x="0" y="361225"/>
              <a:ext cx="241119" cy="241119"/>
              <a:chOff x="0" y="0"/>
              <a:chExt cx="6350000" cy="63500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5B52"/>
              </a:solidFill>
            </p:spPr>
          </p:sp>
        </p:grpSp>
        <p:sp>
          <p:nvSpPr>
            <p:cNvPr name="TextBox 70" id="70"/>
            <p:cNvSpPr txBox="true"/>
            <p:nvPr/>
          </p:nvSpPr>
          <p:spPr>
            <a:xfrm rot="0">
              <a:off x="370526" y="756274"/>
              <a:ext cx="3808223" cy="6932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6"/>
                </a:lnSpc>
              </a:pPr>
              <a:r>
                <a:rPr lang="en-US" sz="1504" spc="45">
                  <a:solidFill>
                    <a:srgbClr val="000000"/>
                  </a:solidFill>
                  <a:latin typeface="Inter"/>
                </a:rPr>
                <a:t>Mozilla </a:t>
              </a:r>
              <a:r>
                <a:rPr lang="en-US" sz="1504" spc="45">
                  <a:solidFill>
                    <a:srgbClr val="000000"/>
                  </a:solidFill>
                  <a:latin typeface="Inter Bold"/>
                </a:rPr>
                <a:t>Mobile </a:t>
              </a:r>
              <a:r>
                <a:rPr lang="en-US" sz="1504" spc="45">
                  <a:solidFill>
                    <a:srgbClr val="000000"/>
                  </a:solidFill>
                  <a:latin typeface="Inter"/>
                </a:rPr>
                <a:t>Web Browser is released to public</a:t>
              </a:r>
            </a:p>
          </p:txBody>
        </p:sp>
        <p:grpSp>
          <p:nvGrpSpPr>
            <p:cNvPr name="Group 71" id="71"/>
            <p:cNvGrpSpPr/>
            <p:nvPr/>
          </p:nvGrpSpPr>
          <p:grpSpPr>
            <a:xfrm rot="0">
              <a:off x="376955" y="0"/>
              <a:ext cx="3835267" cy="734968"/>
              <a:chOff x="0" y="0"/>
              <a:chExt cx="3446149" cy="6604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3446149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3446149">
                    <a:moveTo>
                      <a:pt x="332168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21689" y="0"/>
                    </a:lnTo>
                    <a:cubicBezTo>
                      <a:pt x="3390269" y="0"/>
                      <a:pt x="3446149" y="55880"/>
                      <a:pt x="3446149" y="124460"/>
                    </a:cubicBezTo>
                    <a:lnTo>
                      <a:pt x="3446149" y="535940"/>
                    </a:lnTo>
                    <a:cubicBezTo>
                      <a:pt x="3446149" y="604520"/>
                      <a:pt x="3390269" y="660400"/>
                      <a:pt x="3321689" y="660400"/>
                    </a:cubicBezTo>
                    <a:close/>
                  </a:path>
                </a:pathLst>
              </a:custGeom>
              <a:solidFill>
                <a:srgbClr val="231A1C"/>
              </a:solidFill>
            </p:spPr>
          </p:sp>
        </p:grpSp>
        <p:sp>
          <p:nvSpPr>
            <p:cNvPr name="TextBox 73" id="73"/>
            <p:cNvSpPr txBox="true"/>
            <p:nvPr/>
          </p:nvSpPr>
          <p:spPr>
            <a:xfrm rot="0">
              <a:off x="695143" y="145824"/>
              <a:ext cx="319889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spc="1">
                  <a:solidFill>
                    <a:srgbClr val="FFFFFF"/>
                  </a:solidFill>
                  <a:latin typeface="Open Sans Light"/>
                </a:rPr>
                <a:t>March 29th, 2011</a:t>
              </a:r>
            </a:p>
          </p:txBody>
        </p:sp>
      </p:grpSp>
      <p:sp>
        <p:nvSpPr>
          <p:cNvPr name="Freeform 74" id="74"/>
          <p:cNvSpPr/>
          <p:nvPr/>
        </p:nvSpPr>
        <p:spPr>
          <a:xfrm flipH="false" flipV="false" rot="0">
            <a:off x="4287818" y="5870998"/>
            <a:ext cx="1177965" cy="338241"/>
          </a:xfrm>
          <a:custGeom>
            <a:avLst/>
            <a:gdLst/>
            <a:ahLst/>
            <a:cxnLst/>
            <a:rect r="r" b="b" t="t" l="l"/>
            <a:pathLst>
              <a:path h="338241" w="1177965">
                <a:moveTo>
                  <a:pt x="0" y="0"/>
                </a:moveTo>
                <a:lnTo>
                  <a:pt x="1177964" y="0"/>
                </a:lnTo>
                <a:lnTo>
                  <a:pt x="1177964" y="338241"/>
                </a:lnTo>
                <a:lnTo>
                  <a:pt x="0" y="338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6782" r="0" b="0"/>
            </a:stretch>
          </a:blipFill>
        </p:spPr>
      </p:sp>
      <p:sp>
        <p:nvSpPr>
          <p:cNvPr name="Freeform 75" id="75"/>
          <p:cNvSpPr/>
          <p:nvPr/>
        </p:nvSpPr>
        <p:spPr>
          <a:xfrm flipH="false" flipV="false" rot="0">
            <a:off x="7733172" y="-9525"/>
            <a:ext cx="1452922" cy="466742"/>
          </a:xfrm>
          <a:custGeom>
            <a:avLst/>
            <a:gdLst/>
            <a:ahLst/>
            <a:cxnLst/>
            <a:rect r="r" b="b" t="t" l="l"/>
            <a:pathLst>
              <a:path h="466742" w="1452922">
                <a:moveTo>
                  <a:pt x="0" y="0"/>
                </a:moveTo>
                <a:lnTo>
                  <a:pt x="1452922" y="0"/>
                </a:lnTo>
                <a:lnTo>
                  <a:pt x="1452922" y="466742"/>
                </a:lnTo>
                <a:lnTo>
                  <a:pt x="0" y="466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6" id="76"/>
          <p:cNvSpPr/>
          <p:nvPr/>
        </p:nvSpPr>
        <p:spPr>
          <a:xfrm flipH="false" flipV="false" rot="0">
            <a:off x="4330455" y="2511084"/>
            <a:ext cx="1092690" cy="1027345"/>
          </a:xfrm>
          <a:custGeom>
            <a:avLst/>
            <a:gdLst/>
            <a:ahLst/>
            <a:cxnLst/>
            <a:rect r="r" b="b" t="t" l="l"/>
            <a:pathLst>
              <a:path h="1027345" w="1092690">
                <a:moveTo>
                  <a:pt x="0" y="0"/>
                </a:moveTo>
                <a:lnTo>
                  <a:pt x="1092690" y="0"/>
                </a:lnTo>
                <a:lnTo>
                  <a:pt x="1092690" y="1027345"/>
                </a:lnTo>
                <a:lnTo>
                  <a:pt x="0" y="1027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7" id="77"/>
          <p:cNvGrpSpPr/>
          <p:nvPr/>
        </p:nvGrpSpPr>
        <p:grpSpPr>
          <a:xfrm rot="0">
            <a:off x="6016145" y="1280250"/>
            <a:ext cx="3285209" cy="1054904"/>
            <a:chOff x="0" y="0"/>
            <a:chExt cx="4380279" cy="1406539"/>
          </a:xfrm>
        </p:grpSpPr>
        <p:grpSp>
          <p:nvGrpSpPr>
            <p:cNvPr name="Group 78" id="78"/>
            <p:cNvGrpSpPr/>
            <p:nvPr/>
          </p:nvGrpSpPr>
          <p:grpSpPr>
            <a:xfrm rot="0">
              <a:off x="0" y="462151"/>
              <a:ext cx="241119" cy="241119"/>
              <a:chOff x="0" y="0"/>
              <a:chExt cx="6350000" cy="6350000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5B52"/>
              </a:solidFill>
            </p:spPr>
          </p:sp>
        </p:grpSp>
        <p:sp>
          <p:nvSpPr>
            <p:cNvPr name="TextBox 80" id="80"/>
            <p:cNvSpPr txBox="true"/>
            <p:nvPr/>
          </p:nvSpPr>
          <p:spPr>
            <a:xfrm rot="0">
              <a:off x="321377" y="769893"/>
              <a:ext cx="4058902" cy="636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4"/>
                </a:lnSpc>
              </a:pPr>
              <a:r>
                <a:rPr lang="en-US" sz="1404" spc="42">
                  <a:solidFill>
                    <a:srgbClr val="000000"/>
                  </a:solidFill>
                  <a:latin typeface="Inter Bold"/>
                </a:rPr>
                <a:t> Strategic Partnership with Google</a:t>
              </a:r>
              <a:r>
                <a:rPr lang="en-US" sz="1404" spc="42">
                  <a:solidFill>
                    <a:srgbClr val="000000"/>
                  </a:solidFill>
                  <a:latin typeface="Inter"/>
                </a:rPr>
                <a:t> for default search engine</a:t>
              </a:r>
            </a:p>
          </p:txBody>
        </p:sp>
        <p:grpSp>
          <p:nvGrpSpPr>
            <p:cNvPr name="Group 81" id="81"/>
            <p:cNvGrpSpPr/>
            <p:nvPr/>
          </p:nvGrpSpPr>
          <p:grpSpPr>
            <a:xfrm rot="0">
              <a:off x="440076" y="0"/>
              <a:ext cx="3835267" cy="734968"/>
              <a:chOff x="0" y="0"/>
              <a:chExt cx="3446149" cy="66040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3446149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3446149">
                    <a:moveTo>
                      <a:pt x="332168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21689" y="0"/>
                    </a:lnTo>
                    <a:cubicBezTo>
                      <a:pt x="3390269" y="0"/>
                      <a:pt x="3446149" y="55880"/>
                      <a:pt x="3446149" y="124460"/>
                    </a:cubicBezTo>
                    <a:lnTo>
                      <a:pt x="3446149" y="535940"/>
                    </a:lnTo>
                    <a:cubicBezTo>
                      <a:pt x="3446149" y="604520"/>
                      <a:pt x="3390269" y="660400"/>
                      <a:pt x="3321689" y="660400"/>
                    </a:cubicBezTo>
                    <a:close/>
                  </a:path>
                </a:pathLst>
              </a:custGeom>
              <a:solidFill>
                <a:srgbClr val="231A1C"/>
              </a:solidFill>
            </p:spPr>
          </p:sp>
        </p:grpSp>
        <p:sp>
          <p:nvSpPr>
            <p:cNvPr name="TextBox 83" id="83"/>
            <p:cNvSpPr txBox="true"/>
            <p:nvPr/>
          </p:nvSpPr>
          <p:spPr>
            <a:xfrm rot="0">
              <a:off x="758264" y="145824"/>
              <a:ext cx="319889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spc="1">
                  <a:solidFill>
                    <a:srgbClr val="FFFFFF"/>
                  </a:solidFill>
                  <a:latin typeface="Open Sans Light"/>
                </a:rPr>
                <a:t>March, 2006</a:t>
              </a:r>
            </a:p>
          </p:txBody>
        </p:sp>
      </p:grpSp>
      <p:grpSp>
        <p:nvGrpSpPr>
          <p:cNvPr name="Group 84" id="84"/>
          <p:cNvGrpSpPr/>
          <p:nvPr/>
        </p:nvGrpSpPr>
        <p:grpSpPr>
          <a:xfrm rot="0">
            <a:off x="6053626" y="1413606"/>
            <a:ext cx="106969" cy="106969"/>
            <a:chOff x="0" y="0"/>
            <a:chExt cx="6350000" cy="6350000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0C0C0"/>
            </a:solidFill>
          </p:spPr>
        </p:sp>
      </p:grpSp>
      <p:grpSp>
        <p:nvGrpSpPr>
          <p:cNvPr name="Group 86" id="86"/>
          <p:cNvGrpSpPr/>
          <p:nvPr/>
        </p:nvGrpSpPr>
        <p:grpSpPr>
          <a:xfrm rot="0">
            <a:off x="6057022" y="1849784"/>
            <a:ext cx="106969" cy="106969"/>
            <a:chOff x="0" y="0"/>
            <a:chExt cx="6350000" cy="6350000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0C0C0"/>
            </a:solidFill>
          </p:spPr>
        </p:sp>
      </p:grpSp>
      <p:sp>
        <p:nvSpPr>
          <p:cNvPr name="TextBox 88" id="88"/>
          <p:cNvSpPr txBox="true"/>
          <p:nvPr/>
        </p:nvSpPr>
        <p:spPr>
          <a:xfrm rot="0">
            <a:off x="363271" y="436732"/>
            <a:ext cx="6454804" cy="70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8"/>
              </a:lnSpc>
            </a:pPr>
            <a:r>
              <a:rPr lang="en-US" sz="5311">
                <a:solidFill>
                  <a:srgbClr val="000000"/>
                </a:solidFill>
                <a:latin typeface="Zilla Slab"/>
              </a:rPr>
              <a:t>Organisation History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3172" y="-9525"/>
            <a:ext cx="1452922" cy="466742"/>
          </a:xfrm>
          <a:custGeom>
            <a:avLst/>
            <a:gdLst/>
            <a:ahLst/>
            <a:cxnLst/>
            <a:rect r="r" b="b" t="t" l="l"/>
            <a:pathLst>
              <a:path h="466742" w="1452922">
                <a:moveTo>
                  <a:pt x="0" y="0"/>
                </a:moveTo>
                <a:lnTo>
                  <a:pt x="1452922" y="0"/>
                </a:lnTo>
                <a:lnTo>
                  <a:pt x="1452922" y="466742"/>
                </a:lnTo>
                <a:lnTo>
                  <a:pt x="0" y="46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3271" y="417682"/>
            <a:ext cx="6454804" cy="60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3"/>
              </a:lnSpc>
            </a:pPr>
            <a:r>
              <a:rPr lang="en-US" sz="4599">
                <a:solidFill>
                  <a:srgbClr val="000000"/>
                </a:solidFill>
                <a:latin typeface="Zilla Slab"/>
              </a:rPr>
              <a:t>References 2/2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3271" y="988039"/>
            <a:ext cx="8973617" cy="469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Bold Italics"/>
              </a:rPr>
              <a:t>Culture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[8] https://firefoxcropcircle.com/circle/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[9] https://foundation.mozilla.org/en/blog/building-a-learning-community-education-access-wranglers/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Bold"/>
              </a:rPr>
              <a:t>Building a Strategy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[10] Vision for Evolution: https://www.mozilla.org/en-US/about/webvision/full/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[11] Mozilla Manifesto: https://www.mozilla.org/en-US/about/manifesto/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[12] Misson Statement: https://www.mozilla.org/en-US/mission/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[13] Clarification on the Mozilla Decision Making Process: https://blog.lizardwrangler.com/2010/12/20/mozilla-decision-making-process/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[14] Strategy at Mozilla: https://foundation.mozilla.org/en/who-we-are/strategy/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Bold Italics"/>
              </a:rPr>
              <a:t>Decision Making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[15] https://www.mozilla.org/en-US/foundation/annualreport/2021/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[16] https://www.mozilla.org/en-US/about/governance/roles/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[17] https://www.mozilla.org/en-US/foundation/annualreport/2021/article/mitchell-baker/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737373"/>
                </a:solidFill>
                <a:latin typeface="Inter Italics"/>
              </a:rPr>
              <a:t>[18] https://foundation.mozilla.org/en/blog/a-practical-framework-for-applying-ostroms-principles-to-data-commons-governance/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3172" y="-9525"/>
            <a:ext cx="1452922" cy="466742"/>
          </a:xfrm>
          <a:custGeom>
            <a:avLst/>
            <a:gdLst/>
            <a:ahLst/>
            <a:cxnLst/>
            <a:rect r="r" b="b" t="t" l="l"/>
            <a:pathLst>
              <a:path h="466742" w="1452922">
                <a:moveTo>
                  <a:pt x="0" y="0"/>
                </a:moveTo>
                <a:lnTo>
                  <a:pt x="1452922" y="0"/>
                </a:lnTo>
                <a:lnTo>
                  <a:pt x="1452922" y="466742"/>
                </a:lnTo>
                <a:lnTo>
                  <a:pt x="0" y="46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7557" y="1441711"/>
            <a:ext cx="1868020" cy="1868020"/>
          </a:xfrm>
          <a:custGeom>
            <a:avLst/>
            <a:gdLst/>
            <a:ahLst/>
            <a:cxnLst/>
            <a:rect r="r" b="b" t="t" l="l"/>
            <a:pathLst>
              <a:path h="1868020" w="1868020">
                <a:moveTo>
                  <a:pt x="0" y="0"/>
                </a:moveTo>
                <a:lnTo>
                  <a:pt x="1868020" y="0"/>
                </a:lnTo>
                <a:lnTo>
                  <a:pt x="1868020" y="1868021"/>
                </a:lnTo>
                <a:lnTo>
                  <a:pt x="0" y="1868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46151" y="1960397"/>
            <a:ext cx="1661299" cy="830649"/>
            <a:chOff x="0" y="0"/>
            <a:chExt cx="812800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6423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-93" y="3705225"/>
            <a:ext cx="9753600" cy="1905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218558" y="1205908"/>
            <a:ext cx="3029230" cy="2271922"/>
          </a:xfrm>
          <a:custGeom>
            <a:avLst/>
            <a:gdLst/>
            <a:ahLst/>
            <a:cxnLst/>
            <a:rect r="r" b="b" t="t" l="l"/>
            <a:pathLst>
              <a:path h="2271922" w="3029230">
                <a:moveTo>
                  <a:pt x="0" y="0"/>
                </a:moveTo>
                <a:lnTo>
                  <a:pt x="3029229" y="0"/>
                </a:lnTo>
                <a:lnTo>
                  <a:pt x="3029229" y="2271923"/>
                </a:lnTo>
                <a:lnTo>
                  <a:pt x="0" y="227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73131" y="3714750"/>
            <a:ext cx="1280469" cy="629196"/>
          </a:xfrm>
          <a:custGeom>
            <a:avLst/>
            <a:gdLst/>
            <a:ahLst/>
            <a:cxnLst/>
            <a:rect r="r" b="b" t="t" l="l"/>
            <a:pathLst>
              <a:path h="629196" w="1280469">
                <a:moveTo>
                  <a:pt x="0" y="0"/>
                </a:moveTo>
                <a:lnTo>
                  <a:pt x="1280469" y="0"/>
                </a:lnTo>
                <a:lnTo>
                  <a:pt x="1280469" y="629196"/>
                </a:lnTo>
                <a:lnTo>
                  <a:pt x="0" y="6291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72087" y="4343946"/>
            <a:ext cx="3309538" cy="1821038"/>
            <a:chOff x="0" y="0"/>
            <a:chExt cx="4412718" cy="2428050"/>
          </a:xfrm>
        </p:grpSpPr>
        <p:sp>
          <p:nvSpPr>
            <p:cNvPr name="AutoShape 11" id="11"/>
            <p:cNvSpPr/>
            <p:nvPr/>
          </p:nvSpPr>
          <p:spPr>
            <a:xfrm>
              <a:off x="3903510" y="1502669"/>
              <a:ext cx="509207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78613" cy="2428050"/>
            </a:xfrm>
            <a:custGeom>
              <a:avLst/>
              <a:gdLst/>
              <a:ahLst/>
              <a:cxnLst/>
              <a:rect r="r" b="b" t="t" l="l"/>
              <a:pathLst>
                <a:path h="2428050" w="3678613">
                  <a:moveTo>
                    <a:pt x="0" y="0"/>
                  </a:moveTo>
                  <a:lnTo>
                    <a:pt x="3678613" y="0"/>
                  </a:lnTo>
                  <a:lnTo>
                    <a:pt x="3678613" y="2428050"/>
                  </a:lnTo>
                  <a:lnTo>
                    <a:pt x="0" y="2428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933495"/>
              <a:ext cx="3678613" cy="1221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8"/>
                </a:lnSpc>
              </a:pPr>
              <a:r>
                <a:rPr lang="en-US" sz="2684">
                  <a:solidFill>
                    <a:srgbClr val="FEF5E7"/>
                  </a:solidFill>
                  <a:latin typeface="Zilla Slab Bold"/>
                </a:rPr>
                <a:t>Marketing/</a:t>
              </a:r>
            </a:p>
            <a:p>
              <a:pPr algn="ctr">
                <a:lnSpc>
                  <a:spcPts val="3758"/>
                </a:lnSpc>
              </a:pPr>
              <a:r>
                <a:rPr lang="en-US" sz="2684">
                  <a:solidFill>
                    <a:srgbClr val="FEF5E7"/>
                  </a:solidFill>
                  <a:latin typeface="Zilla Slab Bold"/>
                </a:rPr>
                <a:t>Outreach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6027605" y="5483962"/>
            <a:ext cx="38190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6569293" y="4343946"/>
            <a:ext cx="2758960" cy="1821038"/>
          </a:xfrm>
          <a:custGeom>
            <a:avLst/>
            <a:gdLst/>
            <a:ahLst/>
            <a:cxnLst/>
            <a:rect r="r" b="b" t="t" l="l"/>
            <a:pathLst>
              <a:path h="1821038" w="2758960">
                <a:moveTo>
                  <a:pt x="0" y="0"/>
                </a:moveTo>
                <a:lnTo>
                  <a:pt x="2758960" y="0"/>
                </a:lnTo>
                <a:lnTo>
                  <a:pt x="2758960" y="1821037"/>
                </a:lnTo>
                <a:lnTo>
                  <a:pt x="0" y="18210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63271" y="417682"/>
            <a:ext cx="6454804" cy="60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3"/>
              </a:lnSpc>
            </a:pPr>
            <a:r>
              <a:rPr lang="en-US" sz="4599">
                <a:solidFill>
                  <a:srgbClr val="000000"/>
                </a:solidFill>
                <a:latin typeface="Zilla Slab Bold"/>
              </a:rPr>
              <a:t>Structural Evolution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69293" y="5048796"/>
            <a:ext cx="2758960" cy="86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8"/>
              </a:lnSpc>
            </a:pPr>
            <a:r>
              <a:rPr lang="en-US" sz="2484">
                <a:solidFill>
                  <a:srgbClr val="FEF5E7"/>
                </a:solidFill>
                <a:latin typeface="Zilla Slab Bold"/>
              </a:rPr>
              <a:t>Developer Outreach Program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76071" y="2136060"/>
            <a:ext cx="1456730" cy="413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2"/>
              </a:lnSpc>
            </a:pPr>
            <a:r>
              <a:rPr lang="en-US" sz="2487">
                <a:solidFill>
                  <a:srgbClr val="FFFFFF"/>
                </a:solidFill>
                <a:latin typeface="Inter"/>
              </a:rPr>
              <a:t>Aug 2005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508220" y="5096421"/>
            <a:ext cx="4737160" cy="1942405"/>
            <a:chOff x="0" y="0"/>
            <a:chExt cx="6316213" cy="258987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365775" y="0"/>
              <a:ext cx="1513190" cy="1334359"/>
            </a:xfrm>
            <a:custGeom>
              <a:avLst/>
              <a:gdLst/>
              <a:ahLst/>
              <a:cxnLst/>
              <a:rect r="r" b="b" t="t" l="l"/>
              <a:pathLst>
                <a:path h="1334359" w="1513190">
                  <a:moveTo>
                    <a:pt x="0" y="0"/>
                  </a:moveTo>
                  <a:lnTo>
                    <a:pt x="1513190" y="0"/>
                  </a:lnTo>
                  <a:lnTo>
                    <a:pt x="1513190" y="1334359"/>
                  </a:lnTo>
                  <a:lnTo>
                    <a:pt x="0" y="1334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990295" y="1358787"/>
              <a:ext cx="2335413" cy="919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8"/>
                </a:lnSpc>
              </a:pPr>
              <a:r>
                <a:rPr lang="en-US" sz="2005">
                  <a:solidFill>
                    <a:srgbClr val="000000"/>
                  </a:solidFill>
                  <a:latin typeface="Inter Bold"/>
                </a:rPr>
                <a:t>MDN</a:t>
              </a:r>
            </a:p>
            <a:p>
              <a:pPr algn="ctr">
                <a:lnSpc>
                  <a:spcPts val="2808"/>
                </a:lnSpc>
              </a:pPr>
              <a:r>
                <a:rPr lang="en-US" sz="2005">
                  <a:solidFill>
                    <a:srgbClr val="000000"/>
                  </a:solidFill>
                  <a:latin typeface="Inter Bold"/>
                </a:rPr>
                <a:t>Durable Team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183238"/>
              <a:ext cx="6316213" cy="406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4"/>
                </a:lnSpc>
              </a:pPr>
              <a:r>
                <a:rPr lang="en-US" sz="1789">
                  <a:solidFill>
                    <a:srgbClr val="000000"/>
                  </a:solidFill>
                  <a:latin typeface="Zilla Slab"/>
                </a:rPr>
                <a:t>(Content team - July 2017, Dev Team - Mar 2018)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032408" y="6117358"/>
            <a:ext cx="1832729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Zilla Slab"/>
              </a:rPr>
              <a:t>(Part of </a:t>
            </a:r>
            <a:r>
              <a:rPr lang="en-US" sz="1800">
                <a:solidFill>
                  <a:srgbClr val="000000"/>
                </a:solidFill>
                <a:latin typeface="Zilla Slab Bold"/>
              </a:rPr>
              <a:t>Emerging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Zilla Slab Bold"/>
              </a:rPr>
              <a:t>Technologies</a:t>
            </a:r>
            <a:r>
              <a:rPr lang="en-US" sz="1800">
                <a:solidFill>
                  <a:srgbClr val="000000"/>
                </a:solidFill>
                <a:latin typeface="Zilla Slab"/>
              </a:rPr>
              <a:t>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47016" y="3837895"/>
            <a:ext cx="225956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Zilla Slab Bold"/>
              </a:rPr>
              <a:t>Future Readiness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3172" y="-9525"/>
            <a:ext cx="1452922" cy="466742"/>
          </a:xfrm>
          <a:custGeom>
            <a:avLst/>
            <a:gdLst/>
            <a:ahLst/>
            <a:cxnLst/>
            <a:rect r="r" b="b" t="t" l="l"/>
            <a:pathLst>
              <a:path h="466742" w="1452922">
                <a:moveTo>
                  <a:pt x="0" y="0"/>
                </a:moveTo>
                <a:lnTo>
                  <a:pt x="1452922" y="0"/>
                </a:lnTo>
                <a:lnTo>
                  <a:pt x="1452922" y="466742"/>
                </a:lnTo>
                <a:lnTo>
                  <a:pt x="0" y="46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0233" y="1327308"/>
            <a:ext cx="8822823" cy="306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6855" indent="-193428" lvl="1">
              <a:lnSpc>
                <a:spcPts val="2508"/>
              </a:lnSpc>
              <a:buFont typeface="Arial"/>
              <a:buChar char="•"/>
            </a:pPr>
            <a:r>
              <a:rPr lang="en-US" sz="1791">
                <a:solidFill>
                  <a:srgbClr val="737373"/>
                </a:solidFill>
                <a:latin typeface="Inter"/>
              </a:rPr>
              <a:t>Mozilla Foundation has a </a:t>
            </a:r>
            <a:r>
              <a:rPr lang="en-US" sz="1791">
                <a:solidFill>
                  <a:srgbClr val="737373"/>
                </a:solidFill>
                <a:latin typeface="Inter Bold"/>
              </a:rPr>
              <a:t>Functional Structure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81651" y="2386189"/>
            <a:ext cx="8190297" cy="4254641"/>
          </a:xfrm>
          <a:custGeom>
            <a:avLst/>
            <a:gdLst/>
            <a:ahLst/>
            <a:cxnLst/>
            <a:rect r="r" b="b" t="t" l="l"/>
            <a:pathLst>
              <a:path h="4254641" w="8190297">
                <a:moveTo>
                  <a:pt x="0" y="0"/>
                </a:moveTo>
                <a:lnTo>
                  <a:pt x="8190298" y="0"/>
                </a:lnTo>
                <a:lnTo>
                  <a:pt x="8190298" y="4254641"/>
                </a:lnTo>
                <a:lnTo>
                  <a:pt x="0" y="4254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7" r="0" b="-15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3271" y="417682"/>
            <a:ext cx="6454804" cy="60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3"/>
              </a:lnSpc>
            </a:pPr>
            <a:r>
              <a:rPr lang="en-US" sz="4599">
                <a:solidFill>
                  <a:srgbClr val="000000"/>
                </a:solidFill>
                <a:latin typeface="Zilla Slab"/>
              </a:rPr>
              <a:t>Representative Structure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233" y="1700895"/>
            <a:ext cx="9333134" cy="41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6855" indent="-193428" lvl="1">
              <a:lnSpc>
                <a:spcPts val="3744"/>
              </a:lnSpc>
              <a:buFont typeface="Arial"/>
              <a:buChar char="•"/>
            </a:pPr>
            <a:r>
              <a:rPr lang="en-US" sz="1791">
                <a:solidFill>
                  <a:srgbClr val="737373"/>
                </a:solidFill>
                <a:latin typeface="Inter"/>
              </a:rPr>
              <a:t>This allows for efficient communication and collaboration between team members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3172" y="-9525"/>
            <a:ext cx="1452922" cy="466742"/>
          </a:xfrm>
          <a:custGeom>
            <a:avLst/>
            <a:gdLst/>
            <a:ahLst/>
            <a:cxnLst/>
            <a:rect r="r" b="b" t="t" l="l"/>
            <a:pathLst>
              <a:path h="466742" w="1452922">
                <a:moveTo>
                  <a:pt x="0" y="0"/>
                </a:moveTo>
                <a:lnTo>
                  <a:pt x="1452922" y="0"/>
                </a:lnTo>
                <a:lnTo>
                  <a:pt x="1452922" y="466742"/>
                </a:lnTo>
                <a:lnTo>
                  <a:pt x="0" y="46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4791" y="2554565"/>
            <a:ext cx="9838391" cy="4320684"/>
          </a:xfrm>
          <a:custGeom>
            <a:avLst/>
            <a:gdLst/>
            <a:ahLst/>
            <a:cxnLst/>
            <a:rect r="r" b="b" t="t" l="l"/>
            <a:pathLst>
              <a:path h="4320684" w="9838391">
                <a:moveTo>
                  <a:pt x="0" y="0"/>
                </a:moveTo>
                <a:lnTo>
                  <a:pt x="9838391" y="0"/>
                </a:lnTo>
                <a:lnTo>
                  <a:pt x="9838391" y="4320684"/>
                </a:lnTo>
                <a:lnTo>
                  <a:pt x="0" y="43206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3271" y="1933328"/>
            <a:ext cx="8822823" cy="62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6855" indent="-193428" lvl="1">
              <a:lnSpc>
                <a:spcPts val="2508"/>
              </a:lnSpc>
              <a:buFont typeface="Arial"/>
              <a:buChar char="•"/>
            </a:pPr>
            <a:r>
              <a:rPr lang="en-US" sz="1791">
                <a:solidFill>
                  <a:srgbClr val="737373"/>
                </a:solidFill>
                <a:latin typeface="Inter"/>
              </a:rPr>
              <a:t>MDN Durable Team - made of developers, writers, and editors responsible for maintaining &amp; improving the MDN, led by Product Manager - Kadir Topal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3278" y="404817"/>
            <a:ext cx="8039532" cy="1179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3"/>
              </a:lnSpc>
            </a:pPr>
            <a:r>
              <a:rPr lang="en-US" sz="4599">
                <a:solidFill>
                  <a:srgbClr val="000000"/>
                </a:solidFill>
                <a:latin typeface="Zilla Slab"/>
              </a:rPr>
              <a:t>Mozilla Developer Network </a:t>
            </a:r>
          </a:p>
          <a:p>
            <a:pPr>
              <a:lnSpc>
                <a:spcPts val="4553"/>
              </a:lnSpc>
            </a:pPr>
            <a:r>
              <a:rPr lang="en-US" sz="4599">
                <a:solidFill>
                  <a:srgbClr val="000000"/>
                </a:solidFill>
                <a:latin typeface="Zilla Slab"/>
              </a:rPr>
              <a:t>Structure - Core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3172" y="-9525"/>
            <a:ext cx="1452922" cy="466742"/>
          </a:xfrm>
          <a:custGeom>
            <a:avLst/>
            <a:gdLst/>
            <a:ahLst/>
            <a:cxnLst/>
            <a:rect r="r" b="b" t="t" l="l"/>
            <a:pathLst>
              <a:path h="466742" w="1452922">
                <a:moveTo>
                  <a:pt x="0" y="0"/>
                </a:moveTo>
                <a:lnTo>
                  <a:pt x="1452922" y="0"/>
                </a:lnTo>
                <a:lnTo>
                  <a:pt x="1452922" y="466742"/>
                </a:lnTo>
                <a:lnTo>
                  <a:pt x="0" y="46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9853" y="2487890"/>
            <a:ext cx="10165270" cy="3604706"/>
          </a:xfrm>
          <a:custGeom>
            <a:avLst/>
            <a:gdLst/>
            <a:ahLst/>
            <a:cxnLst/>
            <a:rect r="r" b="b" t="t" l="l"/>
            <a:pathLst>
              <a:path h="3604706" w="10165270">
                <a:moveTo>
                  <a:pt x="0" y="0"/>
                </a:moveTo>
                <a:lnTo>
                  <a:pt x="10165270" y="0"/>
                </a:lnTo>
                <a:lnTo>
                  <a:pt x="10165270" y="3604706"/>
                </a:lnTo>
                <a:lnTo>
                  <a:pt x="0" y="3604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9334" y="542942"/>
            <a:ext cx="7816793" cy="117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3"/>
              </a:lnSpc>
            </a:pPr>
            <a:r>
              <a:rPr lang="en-US" sz="4599">
                <a:solidFill>
                  <a:srgbClr val="000000"/>
                </a:solidFill>
                <a:latin typeface="Zilla Slab"/>
              </a:rPr>
              <a:t>Mozilla Finance Team Structure - Non-Core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3271" y="1933328"/>
            <a:ext cx="8822823" cy="306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6855" indent="-193428" lvl="1">
              <a:lnSpc>
                <a:spcPts val="2508"/>
              </a:lnSpc>
              <a:buFont typeface="Arial"/>
              <a:buChar char="•"/>
            </a:pPr>
            <a:r>
              <a:rPr lang="en-US" sz="1791">
                <a:solidFill>
                  <a:srgbClr val="737373"/>
                </a:solidFill>
                <a:latin typeface="Inter"/>
              </a:rPr>
              <a:t>The team is led by the Chief Financial Officer, Eric Muhlheim.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3172" y="-9525"/>
            <a:ext cx="1452922" cy="466742"/>
          </a:xfrm>
          <a:custGeom>
            <a:avLst/>
            <a:gdLst/>
            <a:ahLst/>
            <a:cxnLst/>
            <a:rect r="r" b="b" t="t" l="l"/>
            <a:pathLst>
              <a:path h="466742" w="1452922">
                <a:moveTo>
                  <a:pt x="0" y="0"/>
                </a:moveTo>
                <a:lnTo>
                  <a:pt x="1452922" y="0"/>
                </a:lnTo>
                <a:lnTo>
                  <a:pt x="1452922" y="466742"/>
                </a:lnTo>
                <a:lnTo>
                  <a:pt x="0" y="46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3271" y="417682"/>
            <a:ext cx="6454804" cy="60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3"/>
              </a:lnSpc>
            </a:pPr>
            <a:r>
              <a:rPr lang="en-US" sz="4599">
                <a:solidFill>
                  <a:srgbClr val="000000"/>
                </a:solidFill>
                <a:latin typeface="Zilla Slab"/>
              </a:rPr>
              <a:t>Organisation Culture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045354" y="1522980"/>
            <a:ext cx="4537340" cy="4269240"/>
            <a:chOff x="0" y="0"/>
            <a:chExt cx="6049787" cy="569232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6074" y="580468"/>
              <a:ext cx="2513056" cy="2075335"/>
              <a:chOff x="0" y="0"/>
              <a:chExt cx="698071" cy="57648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98071" cy="576482"/>
              </a:xfrm>
              <a:custGeom>
                <a:avLst/>
                <a:gdLst/>
                <a:ahLst/>
                <a:cxnLst/>
                <a:rect r="r" b="b" t="t" l="l"/>
                <a:pathLst>
                  <a:path h="576482" w="698071">
                    <a:moveTo>
                      <a:pt x="0" y="0"/>
                    </a:moveTo>
                    <a:lnTo>
                      <a:pt x="698071" y="0"/>
                    </a:lnTo>
                    <a:lnTo>
                      <a:pt x="698071" y="576482"/>
                    </a:lnTo>
                    <a:lnTo>
                      <a:pt x="0" y="576482"/>
                    </a:lnTo>
                    <a:close/>
                  </a:path>
                </a:pathLst>
              </a:custGeom>
              <a:solidFill>
                <a:srgbClr val="F64235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776387" y="2646132"/>
              <a:ext cx="2492743" cy="2137714"/>
              <a:chOff x="0" y="0"/>
              <a:chExt cx="692429" cy="59380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92429" cy="593809"/>
              </a:xfrm>
              <a:custGeom>
                <a:avLst/>
                <a:gdLst/>
                <a:ahLst/>
                <a:cxnLst/>
                <a:rect r="r" b="b" t="t" l="l"/>
                <a:pathLst>
                  <a:path h="593809" w="692429">
                    <a:moveTo>
                      <a:pt x="0" y="0"/>
                    </a:moveTo>
                    <a:lnTo>
                      <a:pt x="692429" y="0"/>
                    </a:lnTo>
                    <a:lnTo>
                      <a:pt x="692429" y="593809"/>
                    </a:lnTo>
                    <a:lnTo>
                      <a:pt x="0" y="593809"/>
                    </a:lnTo>
                    <a:close/>
                  </a:path>
                </a:pathLst>
              </a:custGeom>
              <a:solidFill>
                <a:srgbClr val="F64235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3269130" y="2646132"/>
              <a:ext cx="2492743" cy="2137714"/>
              <a:chOff x="0" y="0"/>
              <a:chExt cx="692429" cy="59380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92429" cy="593809"/>
              </a:xfrm>
              <a:custGeom>
                <a:avLst/>
                <a:gdLst/>
                <a:ahLst/>
                <a:cxnLst/>
                <a:rect r="r" b="b" t="t" l="l"/>
                <a:pathLst>
                  <a:path h="593809" w="692429">
                    <a:moveTo>
                      <a:pt x="0" y="0"/>
                    </a:moveTo>
                    <a:lnTo>
                      <a:pt x="692429" y="0"/>
                    </a:lnTo>
                    <a:lnTo>
                      <a:pt x="692429" y="593809"/>
                    </a:lnTo>
                    <a:lnTo>
                      <a:pt x="0" y="593809"/>
                    </a:lnTo>
                    <a:close/>
                  </a:path>
                </a:pathLst>
              </a:custGeom>
              <a:solidFill>
                <a:srgbClr val="F64235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3536731" y="0"/>
              <a:ext cx="2513056" cy="2303232"/>
              <a:chOff x="0" y="0"/>
              <a:chExt cx="698071" cy="63978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98071" cy="639787"/>
              </a:xfrm>
              <a:custGeom>
                <a:avLst/>
                <a:gdLst/>
                <a:ahLst/>
                <a:cxnLst/>
                <a:rect r="r" b="b" t="t" l="l"/>
                <a:pathLst>
                  <a:path h="639787" w="698071">
                    <a:moveTo>
                      <a:pt x="0" y="0"/>
                    </a:moveTo>
                    <a:lnTo>
                      <a:pt x="698071" y="0"/>
                    </a:lnTo>
                    <a:lnTo>
                      <a:pt x="698071" y="639787"/>
                    </a:lnTo>
                    <a:lnTo>
                      <a:pt x="0" y="639787"/>
                    </a:lnTo>
                    <a:close/>
                  </a:path>
                </a:pathLst>
              </a:custGeom>
              <a:solidFill>
                <a:srgbClr val="F64235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2335195" y="5069596"/>
              <a:ext cx="2064226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">
                  <a:solidFill>
                    <a:srgbClr val="000000"/>
                  </a:solidFill>
                  <a:latin typeface="Inter Light"/>
                </a:rPr>
                <a:t>Solidarity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-5400000">
              <a:off x="-898460" y="2250955"/>
              <a:ext cx="2305343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">
                  <a:solidFill>
                    <a:srgbClr val="000000"/>
                  </a:solidFill>
                  <a:latin typeface="Inter Light"/>
                </a:rPr>
                <a:t>Sociability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766231" y="1477776"/>
              <a:ext cx="2492743" cy="428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9"/>
                </a:lnSpc>
                <a:spcBef>
                  <a:spcPct val="0"/>
                </a:spcBef>
              </a:pPr>
              <a:r>
                <a:rPr lang="en-US" sz="1977" spc="1">
                  <a:solidFill>
                    <a:srgbClr val="000000"/>
                  </a:solidFill>
                  <a:latin typeface="Open Sans Light"/>
                </a:rPr>
                <a:t>NETWORKED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874565" y="3481781"/>
              <a:ext cx="2296387" cy="428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9"/>
                </a:lnSpc>
                <a:spcBef>
                  <a:spcPct val="0"/>
                </a:spcBef>
              </a:pPr>
              <a:r>
                <a:rPr lang="en-US" sz="1977" spc="1">
                  <a:solidFill>
                    <a:srgbClr val="000000"/>
                  </a:solidFill>
                  <a:latin typeface="Open Sans Light"/>
                </a:rPr>
                <a:t>FRAGMENTED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367308" y="3481781"/>
              <a:ext cx="2296387" cy="428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9"/>
                </a:lnSpc>
                <a:spcBef>
                  <a:spcPct val="0"/>
                </a:spcBef>
              </a:pPr>
              <a:r>
                <a:rPr lang="en-US" sz="1977" spc="1">
                  <a:solidFill>
                    <a:srgbClr val="000000"/>
                  </a:solidFill>
                  <a:latin typeface="Open Sans Light"/>
                </a:rPr>
                <a:t>MERCENERY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645065" y="630362"/>
              <a:ext cx="2296387" cy="885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9"/>
                </a:lnSpc>
              </a:pPr>
              <a:r>
                <a:rPr lang="en-US" sz="1977" spc="1">
                  <a:solidFill>
                    <a:srgbClr val="000000"/>
                  </a:solidFill>
                  <a:latin typeface="Open Sans Light"/>
                </a:rPr>
                <a:t>COMMUNAL</a:t>
              </a:r>
            </a:p>
            <a:p>
              <a:pPr algn="ctr">
                <a:lnSpc>
                  <a:spcPts val="2769"/>
                </a:lnSpc>
                <a:spcBef>
                  <a:spcPct val="0"/>
                </a:spcBef>
              </a:pPr>
              <a:r>
                <a:rPr lang="en-US" sz="1977" spc="1">
                  <a:solidFill>
                    <a:srgbClr val="000000"/>
                  </a:solidFill>
                  <a:latin typeface="Zilla Slab"/>
                </a:rPr>
                <a:t>MOZILLA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63271" y="1475355"/>
            <a:ext cx="4682084" cy="485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2"/>
              </a:lnSpc>
            </a:pPr>
            <a:r>
              <a:rPr lang="en-US" sz="1858">
                <a:solidFill>
                  <a:srgbClr val="737373"/>
                </a:solidFill>
                <a:latin typeface="Inter"/>
              </a:rPr>
              <a:t>Mozilla follows a </a:t>
            </a:r>
            <a:r>
              <a:rPr lang="en-US" sz="1858">
                <a:solidFill>
                  <a:srgbClr val="737373"/>
                </a:solidFill>
                <a:latin typeface="Inter Bold"/>
              </a:rPr>
              <a:t>Communal</a:t>
            </a:r>
            <a:r>
              <a:rPr lang="en-US" sz="1858">
                <a:solidFill>
                  <a:srgbClr val="737373"/>
                </a:solidFill>
                <a:latin typeface="Inter"/>
              </a:rPr>
              <a:t> Organisation culture</a:t>
            </a:r>
          </a:p>
          <a:p>
            <a:pPr marL="401302" indent="-200651" lvl="1">
              <a:lnSpc>
                <a:spcPts val="2602"/>
              </a:lnSpc>
              <a:buFont typeface="Arial"/>
              <a:buChar char="•"/>
            </a:pPr>
            <a:r>
              <a:rPr lang="en-US" sz="1858">
                <a:solidFill>
                  <a:srgbClr val="737373"/>
                </a:solidFill>
                <a:latin typeface="Inter"/>
              </a:rPr>
              <a:t>High </a:t>
            </a:r>
            <a:r>
              <a:rPr lang="en-US" sz="1858">
                <a:solidFill>
                  <a:srgbClr val="737373"/>
                </a:solidFill>
                <a:latin typeface="Inter Bold"/>
              </a:rPr>
              <a:t>Sociability</a:t>
            </a:r>
            <a:r>
              <a:rPr lang="en-US" sz="1858">
                <a:solidFill>
                  <a:srgbClr val="737373"/>
                </a:solidFill>
                <a:latin typeface="Inter"/>
              </a:rPr>
              <a:t> (Volunteer Engagment by </a:t>
            </a:r>
            <a:r>
              <a:rPr lang="en-US" sz="1858">
                <a:solidFill>
                  <a:srgbClr val="737373"/>
                </a:solidFill>
                <a:latin typeface="Inter Bold"/>
              </a:rPr>
              <a:t>Mozilla Reps</a:t>
            </a:r>
            <a:r>
              <a:rPr lang="en-US" sz="1858">
                <a:solidFill>
                  <a:srgbClr val="737373"/>
                </a:solidFill>
                <a:latin typeface="Inter"/>
              </a:rPr>
              <a:t>)</a:t>
            </a:r>
          </a:p>
          <a:p>
            <a:pPr marL="401302" indent="-200651" lvl="1">
              <a:lnSpc>
                <a:spcPts val="2602"/>
              </a:lnSpc>
              <a:buFont typeface="Arial"/>
              <a:buChar char="•"/>
            </a:pPr>
            <a:r>
              <a:rPr lang="en-US" sz="1858">
                <a:solidFill>
                  <a:srgbClr val="737373"/>
                </a:solidFill>
                <a:latin typeface="Inter"/>
              </a:rPr>
              <a:t>High </a:t>
            </a:r>
            <a:r>
              <a:rPr lang="en-US" sz="1858">
                <a:solidFill>
                  <a:srgbClr val="737373"/>
                </a:solidFill>
                <a:latin typeface="Inter Bold"/>
              </a:rPr>
              <a:t>Solidarity </a:t>
            </a:r>
            <a:r>
              <a:rPr lang="en-US" sz="1858">
                <a:solidFill>
                  <a:srgbClr val="737373"/>
                </a:solidFill>
                <a:latin typeface="Inter"/>
              </a:rPr>
              <a:t>(There's a collective strategic focus, towards dismantaling the hegemony of Big Tech)</a:t>
            </a:r>
          </a:p>
          <a:p>
            <a:pPr>
              <a:lnSpc>
                <a:spcPts val="2602"/>
              </a:lnSpc>
            </a:pPr>
          </a:p>
          <a:p>
            <a:pPr>
              <a:lnSpc>
                <a:spcPts val="2602"/>
              </a:lnSpc>
            </a:pPr>
            <a:r>
              <a:rPr lang="en-US" sz="1858">
                <a:solidFill>
                  <a:srgbClr val="737373"/>
                </a:solidFill>
                <a:latin typeface="Inter"/>
              </a:rPr>
              <a:t>However, there are elements like the volunteer developers, where we see elements of </a:t>
            </a:r>
            <a:r>
              <a:rPr lang="en-US" sz="1858">
                <a:solidFill>
                  <a:srgbClr val="737373"/>
                </a:solidFill>
                <a:latin typeface="Inter Bold"/>
              </a:rPr>
              <a:t>Mercenary </a:t>
            </a:r>
            <a:r>
              <a:rPr lang="en-US" sz="1858">
                <a:solidFill>
                  <a:srgbClr val="737373"/>
                </a:solidFill>
                <a:latin typeface="Inter"/>
              </a:rPr>
              <a:t>culture</a:t>
            </a:r>
          </a:p>
          <a:p>
            <a:pPr marL="401302" indent="-200651" lvl="1">
              <a:lnSpc>
                <a:spcPts val="2602"/>
              </a:lnSpc>
              <a:buFont typeface="Arial"/>
              <a:buChar char="•"/>
            </a:pPr>
            <a:r>
              <a:rPr lang="en-US" sz="1858">
                <a:solidFill>
                  <a:srgbClr val="737373"/>
                </a:solidFill>
                <a:latin typeface="Inter"/>
              </a:rPr>
              <a:t>The </a:t>
            </a:r>
            <a:r>
              <a:rPr lang="en-US" sz="1858">
                <a:solidFill>
                  <a:srgbClr val="737373"/>
                </a:solidFill>
                <a:latin typeface="Inter Bold"/>
              </a:rPr>
              <a:t>MDN Docs </a:t>
            </a:r>
            <a:r>
              <a:rPr lang="en-US" sz="1858">
                <a:solidFill>
                  <a:srgbClr val="737373"/>
                </a:solidFill>
                <a:latin typeface="Inter"/>
              </a:rPr>
              <a:t>are well documented to allow people to contribute, even without having non-instrumental ties between members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3271" y="417682"/>
            <a:ext cx="6454804" cy="60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3"/>
              </a:lnSpc>
            </a:pPr>
            <a:r>
              <a:rPr lang="en-US" sz="4599">
                <a:solidFill>
                  <a:srgbClr val="000000"/>
                </a:solidFill>
                <a:latin typeface="Zilla Slab"/>
              </a:rPr>
              <a:t>Organisation Culture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900827" y="2435222"/>
            <a:ext cx="5689385" cy="4148458"/>
            <a:chOff x="0" y="0"/>
            <a:chExt cx="7585846" cy="553127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055515" y="746761"/>
              <a:ext cx="2640140" cy="2290658"/>
              <a:chOff x="0" y="0"/>
              <a:chExt cx="733372" cy="63629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33372" cy="636294"/>
              </a:xfrm>
              <a:custGeom>
                <a:avLst/>
                <a:gdLst/>
                <a:ahLst/>
                <a:cxnLst/>
                <a:rect r="r" b="b" t="t" l="l"/>
                <a:pathLst>
                  <a:path h="636294" w="733372">
                    <a:moveTo>
                      <a:pt x="0" y="0"/>
                    </a:moveTo>
                    <a:lnTo>
                      <a:pt x="733372" y="0"/>
                    </a:lnTo>
                    <a:lnTo>
                      <a:pt x="733372" y="636294"/>
                    </a:lnTo>
                    <a:lnTo>
                      <a:pt x="0" y="636294"/>
                    </a:lnTo>
                    <a:close/>
                  </a:path>
                </a:pathLst>
              </a:custGeom>
              <a:solidFill>
                <a:srgbClr val="FF6447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4945706" y="746761"/>
              <a:ext cx="2640140" cy="2290658"/>
              <a:chOff x="0" y="0"/>
              <a:chExt cx="733372" cy="63629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33372" cy="636294"/>
              </a:xfrm>
              <a:custGeom>
                <a:avLst/>
                <a:gdLst/>
                <a:ahLst/>
                <a:cxnLst/>
                <a:rect r="r" b="b" t="t" l="l"/>
                <a:pathLst>
                  <a:path h="636294" w="733372">
                    <a:moveTo>
                      <a:pt x="0" y="0"/>
                    </a:moveTo>
                    <a:lnTo>
                      <a:pt x="733372" y="0"/>
                    </a:lnTo>
                    <a:lnTo>
                      <a:pt x="733372" y="636294"/>
                    </a:lnTo>
                    <a:lnTo>
                      <a:pt x="0" y="636294"/>
                    </a:lnTo>
                    <a:close/>
                  </a:path>
                </a:pathLst>
              </a:custGeom>
              <a:solidFill>
                <a:srgbClr val="FF6447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945706" y="3240619"/>
              <a:ext cx="2640140" cy="2290658"/>
              <a:chOff x="0" y="0"/>
              <a:chExt cx="733372" cy="63629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33372" cy="636294"/>
              </a:xfrm>
              <a:custGeom>
                <a:avLst/>
                <a:gdLst/>
                <a:ahLst/>
                <a:cxnLst/>
                <a:rect r="r" b="b" t="t" l="l"/>
                <a:pathLst>
                  <a:path h="636294" w="733372">
                    <a:moveTo>
                      <a:pt x="0" y="0"/>
                    </a:moveTo>
                    <a:lnTo>
                      <a:pt x="733372" y="0"/>
                    </a:lnTo>
                    <a:lnTo>
                      <a:pt x="733372" y="636294"/>
                    </a:lnTo>
                    <a:lnTo>
                      <a:pt x="0" y="636294"/>
                    </a:lnTo>
                    <a:close/>
                  </a:path>
                </a:pathLst>
              </a:custGeom>
              <a:solidFill>
                <a:srgbClr val="FF6447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055515" y="3240619"/>
              <a:ext cx="2640140" cy="2290658"/>
              <a:chOff x="0" y="0"/>
              <a:chExt cx="733372" cy="63629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33372" cy="636294"/>
              </a:xfrm>
              <a:custGeom>
                <a:avLst/>
                <a:gdLst/>
                <a:ahLst/>
                <a:cxnLst/>
                <a:rect r="r" b="b" t="t" l="l"/>
                <a:pathLst>
                  <a:path h="636294" w="733372">
                    <a:moveTo>
                      <a:pt x="0" y="0"/>
                    </a:moveTo>
                    <a:lnTo>
                      <a:pt x="733372" y="0"/>
                    </a:lnTo>
                    <a:lnTo>
                      <a:pt x="733372" y="636294"/>
                    </a:lnTo>
                    <a:lnTo>
                      <a:pt x="0" y="636294"/>
                    </a:lnTo>
                    <a:close/>
                  </a:path>
                </a:pathLst>
              </a:custGeom>
              <a:solidFill>
                <a:srgbClr val="FF644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64988" y="4338323"/>
              <a:ext cx="1736527" cy="591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spc="2">
                  <a:solidFill>
                    <a:srgbClr val="000000"/>
                  </a:solidFill>
                  <a:latin typeface="Inter Bold"/>
                </a:rPr>
                <a:t>Internal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844465"/>
              <a:ext cx="1866503" cy="591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spc="2">
                  <a:solidFill>
                    <a:srgbClr val="000000"/>
                  </a:solidFill>
                  <a:latin typeface="Inter Bold"/>
                </a:rPr>
                <a:t>External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292910" y="-47625"/>
              <a:ext cx="2165350" cy="591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spc="2">
                  <a:solidFill>
                    <a:srgbClr val="000000"/>
                  </a:solidFill>
                  <a:latin typeface="Inter Bold"/>
                </a:rPr>
                <a:t>Flexibility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5338279" y="-47625"/>
              <a:ext cx="1854994" cy="591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spc="2">
                  <a:solidFill>
                    <a:srgbClr val="000000"/>
                  </a:solidFill>
                  <a:latin typeface="Inter Bold"/>
                </a:rPr>
                <a:t>Stability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268621" y="1460846"/>
              <a:ext cx="2213927" cy="1005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8"/>
                </a:lnSpc>
              </a:pPr>
              <a:r>
                <a:rPr lang="en-US" sz="2199" spc="2">
                  <a:solidFill>
                    <a:srgbClr val="000000"/>
                  </a:solidFill>
                  <a:latin typeface="Inter"/>
                </a:rPr>
                <a:t>Adaptability </a:t>
              </a:r>
            </a:p>
            <a:p>
              <a:pPr algn="ctr">
                <a:lnSpc>
                  <a:spcPts val="3078"/>
                </a:lnSpc>
                <a:spcBef>
                  <a:spcPct val="0"/>
                </a:spcBef>
              </a:pPr>
              <a:r>
                <a:rPr lang="en-US" sz="2199" spc="2">
                  <a:solidFill>
                    <a:srgbClr val="000000"/>
                  </a:solidFill>
                  <a:latin typeface="Inter"/>
                </a:rPr>
                <a:t>Culture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5453849" y="1418591"/>
              <a:ext cx="1623854" cy="1070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0"/>
                </a:lnSpc>
              </a:pPr>
              <a:r>
                <a:rPr lang="en-US" sz="2457" spc="2">
                  <a:solidFill>
                    <a:srgbClr val="000000"/>
                  </a:solidFill>
                  <a:latin typeface="Inter"/>
                </a:rPr>
                <a:t>Mission </a:t>
              </a:r>
            </a:p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spc="2">
                  <a:solidFill>
                    <a:srgbClr val="000000"/>
                  </a:solidFill>
                  <a:latin typeface="Inter"/>
                </a:rPr>
                <a:t>Culture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761183" y="3931531"/>
              <a:ext cx="1289844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spc="2">
                  <a:solidFill>
                    <a:srgbClr val="000000"/>
                  </a:solidFill>
                  <a:latin typeface="Inter"/>
                </a:rPr>
                <a:t>Clan </a:t>
              </a:r>
            </a:p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2">
                  <a:solidFill>
                    <a:srgbClr val="000000"/>
                  </a:solidFill>
                  <a:latin typeface="Inter"/>
                </a:rPr>
                <a:t>Culture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5092455" y="3931499"/>
              <a:ext cx="2346643" cy="1005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8"/>
                </a:lnSpc>
              </a:pPr>
              <a:r>
                <a:rPr lang="en-US" sz="2199" spc="2">
                  <a:solidFill>
                    <a:srgbClr val="000000"/>
                  </a:solidFill>
                  <a:latin typeface="Inter"/>
                </a:rPr>
                <a:t>Bureaucratic </a:t>
              </a:r>
            </a:p>
            <a:p>
              <a:pPr algn="ctr">
                <a:lnSpc>
                  <a:spcPts val="3078"/>
                </a:lnSpc>
                <a:spcBef>
                  <a:spcPct val="0"/>
                </a:spcBef>
              </a:pPr>
              <a:r>
                <a:rPr lang="en-US" sz="2199" spc="2">
                  <a:solidFill>
                    <a:srgbClr val="000000"/>
                  </a:solidFill>
                  <a:latin typeface="Inter"/>
                </a:rPr>
                <a:t>Culture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258670" y="1538215"/>
            <a:ext cx="4457455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spc="2">
                <a:solidFill>
                  <a:srgbClr val="000000"/>
                </a:solidFill>
                <a:latin typeface="Inter Light"/>
              </a:rPr>
              <a:t>Needs of the Environment </a:t>
            </a:r>
          </a:p>
        </p:txBody>
      </p:sp>
      <p:sp>
        <p:nvSpPr>
          <p:cNvPr name="TextBox 25" id="25"/>
          <p:cNvSpPr txBox="true"/>
          <p:nvPr/>
        </p:nvSpPr>
        <p:spPr>
          <a:xfrm rot="-5400000">
            <a:off x="-172706" y="4716466"/>
            <a:ext cx="2573026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2">
                <a:solidFill>
                  <a:srgbClr val="000000"/>
                </a:solidFill>
                <a:latin typeface="Inter Light"/>
              </a:rPr>
              <a:t>Strategic Focus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7733172" y="-9525"/>
            <a:ext cx="1452922" cy="466742"/>
          </a:xfrm>
          <a:custGeom>
            <a:avLst/>
            <a:gdLst/>
            <a:ahLst/>
            <a:cxnLst/>
            <a:rect r="r" b="b" t="t" l="l"/>
            <a:pathLst>
              <a:path h="466742" w="1452922">
                <a:moveTo>
                  <a:pt x="0" y="0"/>
                </a:moveTo>
                <a:lnTo>
                  <a:pt x="1452922" y="0"/>
                </a:lnTo>
                <a:lnTo>
                  <a:pt x="1452922" y="466742"/>
                </a:lnTo>
                <a:lnTo>
                  <a:pt x="0" y="46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3172" y="-9525"/>
            <a:ext cx="1452922" cy="466742"/>
          </a:xfrm>
          <a:custGeom>
            <a:avLst/>
            <a:gdLst/>
            <a:ahLst/>
            <a:cxnLst/>
            <a:rect r="r" b="b" t="t" l="l"/>
            <a:pathLst>
              <a:path h="466742" w="1452922">
                <a:moveTo>
                  <a:pt x="0" y="0"/>
                </a:moveTo>
                <a:lnTo>
                  <a:pt x="1452922" y="0"/>
                </a:lnTo>
                <a:lnTo>
                  <a:pt x="1452922" y="466742"/>
                </a:lnTo>
                <a:lnTo>
                  <a:pt x="0" y="46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8666" y="1203325"/>
            <a:ext cx="8776269" cy="574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2">
                <a:solidFill>
                  <a:srgbClr val="737373"/>
                </a:solidFill>
                <a:latin typeface="Inter Bold"/>
              </a:rPr>
              <a:t> Rites &amp; Ceremonies 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2">
                <a:solidFill>
                  <a:srgbClr val="737373"/>
                </a:solidFill>
                <a:latin typeface="Inter Bold"/>
              </a:rPr>
              <a:t>Moz Fest</a:t>
            </a:r>
            <a:r>
              <a:rPr lang="en-US" sz="2499" spc="2">
                <a:solidFill>
                  <a:srgbClr val="737373"/>
                </a:solidFill>
                <a:latin typeface="Inter"/>
              </a:rPr>
              <a:t> </a:t>
            </a:r>
          </a:p>
          <a:p>
            <a:pPr>
              <a:lnSpc>
                <a:spcPts val="2520"/>
              </a:lnSpc>
            </a:pPr>
            <a:r>
              <a:rPr lang="en-US" sz="1800" spc="1">
                <a:solidFill>
                  <a:srgbClr val="737373"/>
                </a:solidFill>
                <a:latin typeface="Inter"/>
              </a:rPr>
              <a:t> "Arrive with an idea, leave with a community"</a:t>
            </a:r>
          </a:p>
          <a:p>
            <a:pPr>
              <a:lnSpc>
                <a:spcPts val="2520"/>
              </a:lnSpc>
            </a:pPr>
            <a:r>
              <a:rPr lang="en-US" sz="1800" spc="1">
                <a:solidFill>
                  <a:srgbClr val="737373"/>
                </a:solidFill>
                <a:latin typeface="Inter"/>
              </a:rPr>
              <a:t>Building A Learning Community | Education &amp; Access Wranglers</a:t>
            </a:r>
          </a:p>
          <a:p>
            <a:pPr algn="just">
              <a:lnSpc>
                <a:spcPts val="2520"/>
              </a:lnSpc>
            </a:pPr>
            <a:r>
              <a:rPr lang="en-US" sz="1800" spc="1">
                <a:solidFill>
                  <a:srgbClr val="737373"/>
                </a:solidFill>
                <a:latin typeface="Inter"/>
              </a:rPr>
              <a:t>It is a part art, tech, and society convening, part maker festival, and the premiere gathering for activists in diverse global movements fighting for a more humane digital world.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2">
                <a:solidFill>
                  <a:srgbClr val="737373"/>
                </a:solidFill>
                <a:latin typeface="Inter"/>
              </a:rPr>
              <a:t> </a:t>
            </a:r>
            <a:r>
              <a:rPr lang="en-US" sz="2499" spc="2">
                <a:solidFill>
                  <a:srgbClr val="737373"/>
                </a:solidFill>
                <a:latin typeface="Inter Bold"/>
              </a:rPr>
              <a:t>Mozilla Global Sprint</a:t>
            </a:r>
          </a:p>
          <a:p>
            <a:pPr>
              <a:lnSpc>
                <a:spcPts val="2520"/>
              </a:lnSpc>
            </a:pPr>
            <a:r>
              <a:rPr lang="en-US" sz="1800" spc="1">
                <a:solidFill>
                  <a:srgbClr val="737373"/>
                </a:solidFill>
                <a:latin typeface="Inter"/>
              </a:rPr>
              <a:t>"Giant distributed open source hackathon" </a:t>
            </a:r>
          </a:p>
          <a:p>
            <a:pPr>
              <a:lnSpc>
                <a:spcPts val="2520"/>
              </a:lnSpc>
            </a:pPr>
            <a:r>
              <a:rPr lang="en-US" sz="1800" spc="1">
                <a:solidFill>
                  <a:srgbClr val="737373"/>
                </a:solidFill>
                <a:latin typeface="Inter"/>
              </a:rPr>
              <a:t>It’s an international public event: an opportunity for anyone, anywhere to energize their open-source projects with fresh insight and input from around the world. In years past, hundreds of individuals in more than 35 cities have participated in the Global Sprint.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63271" y="417682"/>
            <a:ext cx="6893045" cy="60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3"/>
              </a:lnSpc>
            </a:pPr>
            <a:r>
              <a:rPr lang="en-US" sz="4599">
                <a:solidFill>
                  <a:srgbClr val="000000"/>
                </a:solidFill>
                <a:latin typeface="Zilla Slab"/>
              </a:rPr>
              <a:t>Culture Building Activities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DAFrmHwQq98</dc:identifier>
  <dcterms:modified xsi:type="dcterms:W3CDTF">2011-08-01T06:04:30Z</dcterms:modified>
  <cp:revision>1</cp:revision>
  <dc:title>OD Presentation</dc:title>
</cp:coreProperties>
</file>